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4" r:id="rId4"/>
    <p:sldId id="275" r:id="rId5"/>
    <p:sldId id="258" r:id="rId6"/>
    <p:sldId id="283" r:id="rId7"/>
    <p:sldId id="284" r:id="rId8"/>
    <p:sldId id="259" r:id="rId9"/>
    <p:sldId id="260" r:id="rId10"/>
    <p:sldId id="261" r:id="rId11"/>
    <p:sldId id="262" r:id="rId12"/>
    <p:sldId id="263" r:id="rId13"/>
    <p:sldId id="276" r:id="rId14"/>
    <p:sldId id="264" r:id="rId15"/>
    <p:sldId id="282" r:id="rId16"/>
    <p:sldId id="267" r:id="rId17"/>
    <p:sldId id="285" r:id="rId18"/>
    <p:sldId id="286" r:id="rId19"/>
    <p:sldId id="268" r:id="rId20"/>
    <p:sldId id="280" r:id="rId21"/>
    <p:sldId id="281" r:id="rId22"/>
    <p:sldId id="269" r:id="rId23"/>
    <p:sldId id="270" r:id="rId24"/>
    <p:sldId id="271" r:id="rId25"/>
    <p:sldId id="279" r:id="rId26"/>
  </p:sldIdLst>
  <p:sldSz cx="18288000" cy="10287000"/>
  <p:notesSz cx="6858000" cy="9144000"/>
  <p:embeddedFontLst>
    <p:embeddedFont>
      <p:font typeface="SB AggroOTF Bold" panose="020B0600000101010101" charset="-127"/>
      <p:regular r:id="rId28"/>
    </p:embeddedFont>
    <p:embeddedFont>
      <p:font typeface="HY견고딕" panose="0203060000010101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10B2C-5E68-48B5-B4FB-96B5DA8CE2C0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1FAAE-A35C-4E21-B19D-2D8B63DE9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5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9.png"/><Relationship Id="rId7" Type="http://schemas.openxmlformats.org/officeDocument/2006/relationships/image" Target="../media/image58.png"/><Relationship Id="rId12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35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9.png"/><Relationship Id="rId7" Type="http://schemas.openxmlformats.org/officeDocument/2006/relationships/image" Target="../media/image6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28.png"/><Relationship Id="rId5" Type="http://schemas.openxmlformats.org/officeDocument/2006/relationships/image" Target="../media/image47.png"/><Relationship Id="rId10" Type="http://schemas.openxmlformats.org/officeDocument/2006/relationships/image" Target="../media/image65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9.png"/><Relationship Id="rId7" Type="http://schemas.openxmlformats.org/officeDocument/2006/relationships/image" Target="../media/image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67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adlet.com/pad02_41/padlet-1af8k65ss8e462ma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6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3.png"/><Relationship Id="rId5" Type="http://schemas.openxmlformats.org/officeDocument/2006/relationships/image" Target="../media/image47.png"/><Relationship Id="rId10" Type="http://schemas.openxmlformats.org/officeDocument/2006/relationships/image" Target="../media/image28.png"/><Relationship Id="rId4" Type="http://schemas.openxmlformats.org/officeDocument/2006/relationships/image" Target="../media/image46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fNI_ln6ow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www.youtube.com/watch?v=kWLYC-HyYi0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84200"/>
            <a:ext cx="17170400" cy="9055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1333500" y="3860800"/>
            <a:ext cx="2197100" cy="213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4274800" y="6489700"/>
            <a:ext cx="2247900" cy="218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13550900" y="1562100"/>
            <a:ext cx="16002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8400" y="1828800"/>
            <a:ext cx="9906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2832100" y="1460500"/>
            <a:ext cx="1663700" cy="1612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0700" y="1727200"/>
            <a:ext cx="12827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51000"/>
          </a:blip>
          <a:stretch>
            <a:fillRect/>
          </a:stretch>
        </p:blipFill>
        <p:spPr>
          <a:xfrm>
            <a:off x="15049500" y="3721100"/>
            <a:ext cx="1905000" cy="185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700" y="4406900"/>
            <a:ext cx="17399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4700" y="6794500"/>
            <a:ext cx="14097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51000"/>
          </a:blip>
          <a:stretch>
            <a:fillRect/>
          </a:stretch>
        </p:blipFill>
        <p:spPr>
          <a:xfrm>
            <a:off x="2247900" y="6896100"/>
            <a:ext cx="1739900" cy="168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78100" y="3987800"/>
            <a:ext cx="1460500" cy="135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0000" y="7251700"/>
            <a:ext cx="1117600" cy="105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>
            <a:alphaModFix amt="82000"/>
          </a:blip>
          <a:stretch>
            <a:fillRect/>
          </a:stretch>
        </p:blipFill>
        <p:spPr>
          <a:xfrm rot="1920000">
            <a:off x="4457700" y="3467100"/>
            <a:ext cx="13335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alphaModFix amt="82000"/>
          </a:blip>
          <a:stretch>
            <a:fillRect/>
          </a:stretch>
        </p:blipFill>
        <p:spPr>
          <a:xfrm rot="1800000">
            <a:off x="13398500" y="6235700"/>
            <a:ext cx="9017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alphaModFix amt="82000"/>
          </a:blip>
          <a:stretch>
            <a:fillRect/>
          </a:stretch>
        </p:blipFill>
        <p:spPr>
          <a:xfrm>
            <a:off x="3594100" y="4914900"/>
            <a:ext cx="1168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>
            <a:alphaModFix amt="82000"/>
          </a:blip>
          <a:stretch>
            <a:fillRect/>
          </a:stretch>
        </p:blipFill>
        <p:spPr>
          <a:xfrm>
            <a:off x="13246100" y="4711700"/>
            <a:ext cx="16510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>
            <a:alphaModFix amt="82000"/>
          </a:blip>
          <a:stretch>
            <a:fillRect/>
          </a:stretch>
        </p:blipFill>
        <p:spPr>
          <a:xfrm rot="-2100000">
            <a:off x="3949700" y="6553200"/>
            <a:ext cx="10287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>
            <a:alphaModFix amt="82000"/>
          </a:blip>
          <a:stretch>
            <a:fillRect/>
          </a:stretch>
        </p:blipFill>
        <p:spPr>
          <a:xfrm rot="-2280000">
            <a:off x="12522200" y="3492500"/>
            <a:ext cx="1143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96300" y="1409700"/>
            <a:ext cx="1308100" cy="130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390900" y="3327400"/>
            <a:ext cx="10807700" cy="283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87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2025 </a:t>
            </a:r>
          </a:p>
          <a:p>
            <a:pPr lvl="0" algn="ctr">
              <a:lnSpc>
                <a:spcPct val="96279"/>
              </a:lnSpc>
            </a:pPr>
            <a:r>
              <a:rPr lang="ko-KR" sz="87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</a:t>
            </a:r>
            <a:r>
              <a:rPr lang="en-US" sz="87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87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환경의</a:t>
            </a:r>
            <a:r>
              <a:rPr lang="en-US" sz="87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87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0" y="7493000"/>
            <a:ext cx="9144000" cy="914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864100" y="7734300"/>
            <a:ext cx="8559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2800" b="1" i="0" u="none" strike="noStrike" spc="5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800" b="1" i="0" u="none" strike="noStrike" spc="5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1" i="0" u="none" strike="noStrike" spc="5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sz="2800" b="1" i="0" u="none" strike="noStrike" spc="5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1" i="0" u="none" strike="noStrike" spc="5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종식을</a:t>
            </a:r>
            <a:r>
              <a:rPr lang="en-US" sz="2800" b="1" i="0" u="none" strike="noStrike" spc="5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1" i="0" u="none" strike="noStrike" spc="5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위한</a:t>
            </a:r>
            <a:r>
              <a:rPr lang="en-US" sz="2800" b="1" i="0" u="none" strike="noStrike" spc="5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1" i="0" u="none" strike="noStrike" spc="5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우리의</a:t>
            </a:r>
            <a:r>
              <a:rPr lang="en-US" sz="2800" b="1" i="0" u="none" strike="noStrike" spc="5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1" i="0" u="none" strike="noStrike" spc="500" dirty="0">
                <a:solidFill>
                  <a:srgbClr val="5959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1484745"/>
            <a:ext cx="12166600" cy="80402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84745"/>
            <a:ext cx="4406900" cy="804025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057899" y="1876943"/>
            <a:ext cx="11491567" cy="98055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태평양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dirty="0" err="1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쓰레기섬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생태계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위협</a:t>
            </a:r>
            <a:r>
              <a:rPr lang="en-US" alt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ko-KR" sz="28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크기</a:t>
            </a:r>
            <a:r>
              <a:rPr lang="en-US" altLang="ko-KR" sz="28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ko-KR" sz="28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한반도의</a:t>
            </a:r>
            <a:r>
              <a:rPr lang="en-US" altLang="ko-KR" sz="28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ko-KR" sz="28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약</a:t>
            </a:r>
            <a:r>
              <a:rPr lang="en-US" altLang="ko-KR" sz="28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7</a:t>
            </a:r>
            <a:r>
              <a:rPr lang="ko-KR" altLang="ko-KR" sz="28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배에</a:t>
            </a:r>
            <a:r>
              <a:rPr lang="en-US" altLang="ko-KR" sz="28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ko-KR" sz="28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달함</a:t>
            </a:r>
            <a:r>
              <a:rPr lang="en-US" altLang="ko-KR" sz="28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ko-KR" sz="2800" b="0" i="0" u="none" strike="noStrike" spc="-100" dirty="0">
              <a:solidFill>
                <a:srgbClr val="0B2236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99600"/>
              </a:lnSpc>
            </a:pPr>
            <a:endParaRPr lang="ko-KR" sz="2800" b="0" i="0" u="none" strike="noStrike" dirty="0">
              <a:solidFill>
                <a:srgbClr val="1D56A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12414E-FDEC-6DF8-B633-46B9E7AC3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608" y="2476500"/>
            <a:ext cx="10906992" cy="5949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F0959-E5F4-7AF6-2104-9C7E0283C2B1}"/>
              </a:ext>
            </a:extLst>
          </p:cNvPr>
          <p:cNvSpPr txBox="1"/>
          <p:nvPr/>
        </p:nvSpPr>
        <p:spPr>
          <a:xfrm>
            <a:off x="7467600" y="8650069"/>
            <a:ext cx="7298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자연환경 오염→ 생태계 파괴</a:t>
            </a:r>
            <a:endParaRPr lang="en-US" altLang="ko-KR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03F4D-17F3-16E6-E976-5F58BB4E4FD9}"/>
              </a:ext>
            </a:extLst>
          </p:cNvPr>
          <p:cNvSpPr txBox="1"/>
          <p:nvPr/>
        </p:nvSpPr>
        <p:spPr>
          <a:xfrm>
            <a:off x="13563600" y="9884946"/>
            <a:ext cx="4313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출처</a:t>
            </a:r>
            <a:r>
              <a:rPr lang="en-US" altLang="ko-KR" sz="1600" dirty="0"/>
              <a:t>:</a:t>
            </a:r>
            <a:r>
              <a:rPr lang="ko-KR" altLang="en-US" sz="1600" dirty="0" err="1"/>
              <a:t>오션클린업</a:t>
            </a:r>
            <a:endParaRPr lang="en-US" altLang="ko-KR" sz="1600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B9FB192F-0E98-DCA1-D712-189FC86BAB1F}"/>
              </a:ext>
            </a:extLst>
          </p:cNvPr>
          <p:cNvSpPr txBox="1"/>
          <p:nvPr/>
        </p:nvSpPr>
        <p:spPr>
          <a:xfrm>
            <a:off x="838200" y="2057400"/>
            <a:ext cx="434975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생태계에</a:t>
            </a:r>
            <a:endParaRPr lang="en-US" altLang="ko-KR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8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미치는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영향</a:t>
            </a:r>
            <a:endParaRPr lang="en-US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F96B6AB9-3EB0-D319-70C6-3C611A7D5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B5B2887A-AAF3-0076-7852-80E99A729B95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미치는 영향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" name="Picture 27">
            <a:extLst>
              <a:ext uri="{FF2B5EF4-FFF2-40B4-BE49-F238E27FC236}">
                <a16:creationId xmlns:a16="http://schemas.microsoft.com/office/drawing/2014/main" id="{558A70A5-8F2B-21BB-E47E-743CE0DD7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6159500"/>
            <a:ext cx="2743200" cy="368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5900"/>
            <a:ext cx="44069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484744"/>
            <a:ext cx="12166600" cy="80402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42593" y="2019300"/>
            <a:ext cx="11416488" cy="135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0" y="1028700"/>
            <a:ext cx="1574800" cy="157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324600" y="2722282"/>
            <a:ext cx="13055007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99600"/>
              </a:lnSpc>
            </a:pPr>
            <a:r>
              <a:rPr lang="ko-KR" sz="2400" b="0" i="0" u="none" strike="noStrike" dirty="0" err="1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미세플라스틱이란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 </a:t>
            </a:r>
          </a:p>
          <a:p>
            <a:pPr lvl="0">
              <a:lnSpc>
                <a:spcPct val="99600"/>
              </a:lnSpc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의도적으로 제조되었거나 기존 제품이 조각난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5mm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이하의 합성 고분자화합물</a:t>
            </a:r>
            <a:endParaRPr lang="en-US" sz="2400" b="0" i="0" u="none" strike="noStrike" dirty="0">
              <a:solidFill>
                <a:srgbClr val="1D56A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1511300"/>
            <a:ext cx="812800" cy="76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A408AD-8FAF-2C0B-900B-876E2D2A0BDB}"/>
              </a:ext>
            </a:extLst>
          </p:cNvPr>
          <p:cNvSpPr txBox="1"/>
          <p:nvPr/>
        </p:nvSpPr>
        <p:spPr>
          <a:xfrm>
            <a:off x="13462000" y="9880600"/>
            <a:ext cx="4313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출처</a:t>
            </a:r>
            <a:r>
              <a:rPr lang="en-US" altLang="ko-KR" sz="1600" dirty="0"/>
              <a:t>:</a:t>
            </a:r>
            <a:r>
              <a:rPr lang="ko-KR" altLang="en-US" sz="1600" dirty="0"/>
              <a:t>한국해양과학기술원</a:t>
            </a:r>
            <a:r>
              <a:rPr lang="en-US" altLang="ko-KR" sz="1600" dirty="0"/>
              <a:t>(KIOST) </a:t>
            </a:r>
            <a:r>
              <a:rPr lang="ko-KR" altLang="en-US" sz="1600" dirty="0"/>
              <a:t>블로그</a:t>
            </a:r>
            <a:endParaRPr lang="en-US" altLang="ko-KR" sz="16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CE18EB1-2FF7-4137-DAD2-67AF0CA77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3436" y="3733802"/>
            <a:ext cx="11620281" cy="531169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8D5E53-9547-0AA0-84A7-26FB20FA0D1C}"/>
              </a:ext>
            </a:extLst>
          </p:cNvPr>
          <p:cNvSpPr/>
          <p:nvPr/>
        </p:nvSpPr>
        <p:spPr>
          <a:xfrm>
            <a:off x="5989594" y="7200577"/>
            <a:ext cx="11122486" cy="8340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147" dirty="0"/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EEB2FB6D-EEE9-7128-1BD6-E4C7BA38498B}"/>
              </a:ext>
            </a:extLst>
          </p:cNvPr>
          <p:cNvSpPr txBox="1"/>
          <p:nvPr/>
        </p:nvSpPr>
        <p:spPr>
          <a:xfrm>
            <a:off x="838200" y="2057400"/>
            <a:ext cx="434975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사람에게 </a:t>
            </a:r>
            <a:endParaRPr lang="en-US" altLang="ko-KR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8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미치는 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  <a:endParaRPr lang="en-US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4E08BD9E-DA31-4BFA-ECDC-07BC2161E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33" name="TextBox 5">
            <a:extLst>
              <a:ext uri="{FF2B5EF4-FFF2-40B4-BE49-F238E27FC236}">
                <a16:creationId xmlns:a16="http://schemas.microsoft.com/office/drawing/2014/main" id="{283BA0BB-E0C5-90D4-09C2-613FA14D17E0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미치는 영향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4" name="Picture 27">
            <a:extLst>
              <a:ext uri="{FF2B5EF4-FFF2-40B4-BE49-F238E27FC236}">
                <a16:creationId xmlns:a16="http://schemas.microsoft.com/office/drawing/2014/main" id="{EAC9249E-B179-9F12-5B86-D6FD20C267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6159500"/>
            <a:ext cx="2743200" cy="368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26EE6-ECDE-C123-8383-E59DBBE6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3ACF91-B047-93C6-8F95-215EB158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762000"/>
            <a:ext cx="12166600" cy="876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44FAFBB-C1B3-BD2C-F9F8-9235B3A788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880100" y="1536700"/>
            <a:ext cx="11112500" cy="7569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4E06057-9D68-3A33-A26E-6C9FB1F92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84744"/>
            <a:ext cx="4406900" cy="8040255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26913D6-9705-D50F-00C4-6E46726A0402}"/>
              </a:ext>
            </a:extLst>
          </p:cNvPr>
          <p:cNvSpPr txBox="1"/>
          <p:nvPr/>
        </p:nvSpPr>
        <p:spPr>
          <a:xfrm>
            <a:off x="6350000" y="2105891"/>
            <a:ext cx="570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32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32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 미세플라스틱</a:t>
            </a:r>
            <a:endParaRPr lang="ko-KR" sz="3200" b="0" i="0" u="none" strike="noStrike" spc="-100" dirty="0">
              <a:solidFill>
                <a:srgbClr val="1D56A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BA56419-E458-4D54-69D3-E3F04F7E2857}"/>
              </a:ext>
            </a:extLst>
          </p:cNvPr>
          <p:cNvSpPr txBox="1"/>
          <p:nvPr/>
        </p:nvSpPr>
        <p:spPr>
          <a:xfrm>
            <a:off x="6350000" y="5994400"/>
            <a:ext cx="570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8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 미세플라스틱</a:t>
            </a:r>
            <a:endParaRPr lang="ko-KR" sz="2800" b="0" i="0" u="none" strike="noStrike" spc="-100" dirty="0">
              <a:solidFill>
                <a:srgbClr val="1D56A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B40B228-243C-4D9E-23F6-82D6D3857033}"/>
              </a:ext>
            </a:extLst>
          </p:cNvPr>
          <p:cNvSpPr txBox="1"/>
          <p:nvPr/>
        </p:nvSpPr>
        <p:spPr>
          <a:xfrm>
            <a:off x="6337300" y="2616200"/>
            <a:ext cx="5702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Tx/>
              <a:buChar char="-"/>
            </a:pPr>
            <a:r>
              <a:rPr lang="ko-KR" alt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처음부터 작게 만들어져 해양으로</a:t>
            </a:r>
            <a:endParaRPr lang="en-US" altLang="ko-KR" sz="2200" b="0" i="0" u="none" strike="noStrike" spc="-100" dirty="0">
              <a:solidFill>
                <a:srgbClr val="0B2236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200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ko-KR" altLang="en-US" sz="2200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유입된 플라스틱</a:t>
            </a:r>
            <a:endParaRPr lang="ko-KR" sz="2200" b="0" i="0" u="none" strike="noStrike" spc="-100" dirty="0">
              <a:solidFill>
                <a:srgbClr val="0B2236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17C63CE-4C3C-DACF-5C99-279A599880CB}"/>
              </a:ext>
            </a:extLst>
          </p:cNvPr>
          <p:cNvSpPr txBox="1"/>
          <p:nvPr/>
        </p:nvSpPr>
        <p:spPr>
          <a:xfrm>
            <a:off x="6337300" y="6553200"/>
            <a:ext cx="5702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Tx/>
              <a:buChar char="-"/>
            </a:pPr>
            <a:r>
              <a:rPr lang="ko-KR" alt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자연적으로 분해되지 않고 해류와</a:t>
            </a:r>
            <a:endParaRPr lang="en-US" altLang="ko-KR" sz="2200" b="0" i="0" u="none" strike="noStrike" spc="-100" dirty="0">
              <a:solidFill>
                <a:srgbClr val="0B2236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200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ko-KR" altLang="en-US" sz="2200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바람에 의해 화학적 변형을 일으켜</a:t>
            </a:r>
            <a:endParaRPr lang="en-US" altLang="ko-KR" sz="2200" spc="-100" dirty="0">
              <a:solidFill>
                <a:srgbClr val="0B2236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</a:t>
            </a:r>
            <a:r>
              <a:rPr lang="ko-KR" alt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작은 조각으로 부서진 것</a:t>
            </a:r>
            <a:endParaRPr lang="ko-KR" sz="2200" b="0" i="0" u="none" strike="noStrike" spc="-100" dirty="0">
              <a:solidFill>
                <a:srgbClr val="0B2236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1DE44ED-C276-A264-B0CA-9829BCBAC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1866900"/>
            <a:ext cx="6019800" cy="67055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3F1DD6-C1FB-9379-F7CA-E90E9A87A54F}"/>
              </a:ext>
            </a:extLst>
          </p:cNvPr>
          <p:cNvSpPr txBox="1"/>
          <p:nvPr/>
        </p:nvSpPr>
        <p:spPr>
          <a:xfrm>
            <a:off x="13212555" y="9889123"/>
            <a:ext cx="4313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출처</a:t>
            </a:r>
            <a:r>
              <a:rPr lang="en-US" altLang="ko-KR" sz="1600" dirty="0"/>
              <a:t>:</a:t>
            </a:r>
            <a:r>
              <a:rPr lang="ko-KR" altLang="en-US" sz="1600" dirty="0"/>
              <a:t>한국해양과학기술원</a:t>
            </a:r>
            <a:r>
              <a:rPr lang="en-US" altLang="ko-KR" sz="1600" dirty="0"/>
              <a:t>(KIOST) </a:t>
            </a:r>
            <a:r>
              <a:rPr lang="ko-KR" altLang="en-US" sz="1600" dirty="0"/>
              <a:t>블로그</a:t>
            </a:r>
            <a:endParaRPr lang="en-US" altLang="ko-KR" sz="1600" dirty="0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0FA89DE-78B7-D704-B1F9-B2D4D137D533}"/>
              </a:ext>
            </a:extLst>
          </p:cNvPr>
          <p:cNvSpPr txBox="1"/>
          <p:nvPr/>
        </p:nvSpPr>
        <p:spPr>
          <a:xfrm>
            <a:off x="838200" y="2057400"/>
            <a:ext cx="434975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사람에게 </a:t>
            </a:r>
            <a:endParaRPr lang="en-US" altLang="ko-KR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8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미치는 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  <a:endParaRPr lang="en-US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C131AC10-2172-FF70-221F-642A52DC0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1A78800B-2DBE-ADC4-556D-D00068453E91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미치는 영향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Picture 27">
            <a:extLst>
              <a:ext uri="{FF2B5EF4-FFF2-40B4-BE49-F238E27FC236}">
                <a16:creationId xmlns:a16="http://schemas.microsoft.com/office/drawing/2014/main" id="{FA80B530-787F-E6A0-E68B-39CD70BA7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0" y="6159500"/>
            <a:ext cx="2743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7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015C8-41B5-BC54-2775-2C90C6E94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7C0202D-DEB6-CDE9-5FAA-9D5472F74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762000"/>
            <a:ext cx="12166600" cy="876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93007A-A6AD-4075-AA92-4ED033FD88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880100" y="1536700"/>
            <a:ext cx="11112500" cy="7569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1552952-3BDB-B49D-51E4-EFCFD070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84744"/>
            <a:ext cx="4406900" cy="80402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AB243B-47A6-4153-2601-A7653675DFC4}"/>
              </a:ext>
            </a:extLst>
          </p:cNvPr>
          <p:cNvSpPr txBox="1"/>
          <p:nvPr/>
        </p:nvSpPr>
        <p:spPr>
          <a:xfrm>
            <a:off x="13212555" y="9889123"/>
            <a:ext cx="4313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출처</a:t>
            </a:r>
            <a:r>
              <a:rPr lang="en-US" altLang="ko-KR" sz="1600" dirty="0"/>
              <a:t>:</a:t>
            </a:r>
            <a:r>
              <a:rPr lang="ko-KR" altLang="en-US" sz="1600" dirty="0"/>
              <a:t>한국해양과학기술원</a:t>
            </a:r>
            <a:r>
              <a:rPr lang="en-US" altLang="ko-KR" sz="1600" dirty="0"/>
              <a:t>(KIOST) </a:t>
            </a:r>
            <a:r>
              <a:rPr lang="ko-KR" altLang="en-US" sz="1600" dirty="0"/>
              <a:t>블로그</a:t>
            </a:r>
            <a:endParaRPr lang="en-US" altLang="ko-K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6EBFB-0E53-4A0F-0B1E-7730E2456636}"/>
              </a:ext>
            </a:extLst>
          </p:cNvPr>
          <p:cNvSpPr txBox="1"/>
          <p:nvPr/>
        </p:nvSpPr>
        <p:spPr>
          <a:xfrm>
            <a:off x="6400493" y="2781300"/>
            <a:ext cx="100844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플라스틱은</a:t>
            </a:r>
            <a:r>
              <a:rPr lang="ko-KR" altLang="en-US" sz="4000" dirty="0">
                <a:latin typeface="+mj-ea"/>
                <a:ea typeface="+mj-ea"/>
              </a:rPr>
              <a:t> 독성물질을 흡착하여  </a:t>
            </a:r>
            <a:endParaRPr lang="en-US" altLang="ko-KR" sz="4000" dirty="0">
              <a:latin typeface="+mj-ea"/>
              <a:ea typeface="+mj-ea"/>
            </a:endParaRPr>
          </a:p>
          <a:p>
            <a:pPr algn="just"/>
            <a:r>
              <a:rPr lang="en-US" altLang="ko-KR" sz="4000" dirty="0">
                <a:latin typeface="+mj-ea"/>
                <a:ea typeface="+mj-ea"/>
              </a:rPr>
              <a:t>  </a:t>
            </a:r>
            <a:r>
              <a:rPr lang="ko-KR" altLang="en-US" sz="4000" dirty="0">
                <a:latin typeface="+mj-ea"/>
                <a:ea typeface="+mj-ea"/>
              </a:rPr>
              <a:t>생물체에 독성물질을 축적</a:t>
            </a:r>
            <a:endParaRPr lang="en-US" altLang="ko-KR" sz="4000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ko-KR" sz="4000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sz="4000" dirty="0">
                <a:latin typeface="+mj-ea"/>
                <a:ea typeface="+mj-ea"/>
              </a:rPr>
              <a:t>생물은 미세플라스틱에 의한 물리적인 </a:t>
            </a:r>
            <a:endParaRPr lang="en-US" altLang="ko-KR" sz="4000" dirty="0">
              <a:latin typeface="+mj-ea"/>
              <a:ea typeface="+mj-ea"/>
            </a:endParaRPr>
          </a:p>
          <a:p>
            <a:r>
              <a:rPr lang="en-US" altLang="ko-KR" sz="4000" dirty="0">
                <a:latin typeface="+mj-ea"/>
                <a:ea typeface="+mj-ea"/>
              </a:rPr>
              <a:t>  </a:t>
            </a:r>
            <a:r>
              <a:rPr lang="ko-KR" altLang="en-US" sz="4000" dirty="0">
                <a:latin typeface="+mj-ea"/>
                <a:ea typeface="+mj-ea"/>
              </a:rPr>
              <a:t>영향 </a:t>
            </a:r>
            <a:r>
              <a:rPr lang="en-US" altLang="ko-KR" sz="4000" dirty="0">
                <a:latin typeface="+mj-ea"/>
                <a:ea typeface="+mj-ea"/>
              </a:rPr>
              <a:t>+</a:t>
            </a:r>
            <a:r>
              <a:rPr lang="ko-KR" altLang="en-US" sz="4000" dirty="0">
                <a:latin typeface="+mj-ea"/>
                <a:ea typeface="+mj-ea"/>
              </a:rPr>
              <a:t> 오염물질을 흡수한 </a:t>
            </a:r>
            <a:r>
              <a:rPr lang="en-US" altLang="ko-KR" sz="4000" dirty="0">
                <a:latin typeface="+mj-ea"/>
                <a:ea typeface="+mj-ea"/>
              </a:rPr>
              <a:t>2</a:t>
            </a:r>
            <a:r>
              <a:rPr lang="ko-KR" altLang="en-US" sz="4000" dirty="0">
                <a:latin typeface="+mj-ea"/>
                <a:ea typeface="+mj-ea"/>
              </a:rPr>
              <a:t>차적인 영향 </a:t>
            </a:r>
            <a:endParaRPr lang="en-US" altLang="ko-KR" sz="4000" dirty="0">
              <a:latin typeface="+mj-ea"/>
              <a:ea typeface="+mj-ea"/>
            </a:endParaRPr>
          </a:p>
          <a:p>
            <a:r>
              <a:rPr lang="en-US" altLang="ko-KR" sz="4000" dirty="0">
                <a:latin typeface="+mj-ea"/>
                <a:ea typeface="+mj-ea"/>
              </a:rPr>
              <a:t>  </a:t>
            </a:r>
            <a:r>
              <a:rPr lang="ko-KR" altLang="en-US" sz="4000" dirty="0">
                <a:latin typeface="+mj-ea"/>
                <a:ea typeface="+mj-ea"/>
              </a:rPr>
              <a:t>받음</a:t>
            </a:r>
            <a:endParaRPr lang="en-US" altLang="ko-KR" sz="40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C8DF0-78B0-74F4-A864-622331A3D697}"/>
              </a:ext>
            </a:extLst>
          </p:cNvPr>
          <p:cNvSpPr txBox="1"/>
          <p:nvPr/>
        </p:nvSpPr>
        <p:spPr>
          <a:xfrm>
            <a:off x="7315200" y="7769569"/>
            <a:ext cx="8598608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미세플라스틱 섭취 →건강에 잠재적 영향</a:t>
            </a:r>
            <a:endParaRPr lang="en-US" altLang="ko-KR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94473CAD-49AC-C59E-3DFE-202C13BB0282}"/>
              </a:ext>
            </a:extLst>
          </p:cNvPr>
          <p:cNvSpPr txBox="1"/>
          <p:nvPr/>
        </p:nvSpPr>
        <p:spPr>
          <a:xfrm>
            <a:off x="838200" y="2057400"/>
            <a:ext cx="434975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사람에게 </a:t>
            </a:r>
            <a:endParaRPr lang="en-US" altLang="ko-KR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8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미치는 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  <a:endParaRPr lang="en-US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ADDCC8ED-E42B-6973-499D-ECCC15362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0E4D79CA-D182-F7FC-8FDD-D3DC6B4BA64C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미치는 영향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Picture 27">
            <a:extLst>
              <a:ext uri="{FF2B5EF4-FFF2-40B4-BE49-F238E27FC236}">
                <a16:creationId xmlns:a16="http://schemas.microsoft.com/office/drawing/2014/main" id="{8964DF22-BB0E-6C64-D0ED-8F057AC46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6159500"/>
            <a:ext cx="2743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4744"/>
            <a:ext cx="4406900" cy="80402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484744"/>
            <a:ext cx="12166600" cy="80402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5905500" y="2667000"/>
            <a:ext cx="5410200" cy="659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273800" y="6096000"/>
            <a:ext cx="4724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어업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분야의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피해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1663700"/>
            <a:ext cx="5435600" cy="77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73800" y="6781800"/>
            <a:ext cx="4724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어구에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쓰레기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얽힘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어획량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감소로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수익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하락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그물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장비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손상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수산물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품질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저하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11582400" y="2667000"/>
            <a:ext cx="5410200" cy="6591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50700" y="6096000"/>
            <a:ext cx="4724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 dirty="0">
                <a:solidFill>
                  <a:srgbClr val="3327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관광업</a:t>
            </a:r>
            <a:r>
              <a:rPr lang="en-US" sz="2400" b="0" i="0" u="none" strike="noStrike" spc="-100" dirty="0">
                <a:solidFill>
                  <a:srgbClr val="3327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3327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r>
              <a:rPr lang="en-US" sz="2400" b="0" i="0" u="none" strike="noStrike" spc="-100" dirty="0">
                <a:solidFill>
                  <a:srgbClr val="3327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3327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해안</a:t>
            </a:r>
            <a:r>
              <a:rPr lang="en-US" sz="2400" b="0" i="0" u="none" strike="noStrike" spc="-100" dirty="0">
                <a:solidFill>
                  <a:srgbClr val="3327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3327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</a:t>
            </a:r>
            <a:r>
              <a:rPr lang="en-US" sz="2400" b="0" i="0" u="none" strike="noStrike" spc="-100" dirty="0">
                <a:solidFill>
                  <a:srgbClr val="3327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3327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악화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9700" y="1663700"/>
            <a:ext cx="5435600" cy="774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50700" y="6781800"/>
            <a:ext cx="4724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쓰레기로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관광객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감소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해안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정화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비용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해양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생태계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파괴로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관광자원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손실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쓰레기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순환으로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지속적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75AB451-D3DE-7D06-E6C2-46F654FFC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6420" y="2955547"/>
            <a:ext cx="5111125" cy="30007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A5B729-8BA9-00EE-9C6C-DEAA486ADB0F}"/>
              </a:ext>
            </a:extLst>
          </p:cNvPr>
          <p:cNvSpPr/>
          <p:nvPr/>
        </p:nvSpPr>
        <p:spPr>
          <a:xfrm>
            <a:off x="7683853" y="2822290"/>
            <a:ext cx="2378513" cy="4006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75566-9218-CD85-79C1-1BBAD01766A0}"/>
              </a:ext>
            </a:extLst>
          </p:cNvPr>
          <p:cNvSpPr txBox="1"/>
          <p:nvPr/>
        </p:nvSpPr>
        <p:spPr>
          <a:xfrm>
            <a:off x="13487400" y="9753600"/>
            <a:ext cx="4313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출처</a:t>
            </a:r>
            <a:r>
              <a:rPr lang="en-US" altLang="ko-KR" sz="1600" dirty="0"/>
              <a:t>:</a:t>
            </a:r>
            <a:r>
              <a:rPr lang="ko-KR" altLang="en-US" sz="1600" dirty="0"/>
              <a:t> 해양수산부 공식 블로그</a:t>
            </a:r>
            <a:endParaRPr lang="en-US" altLang="ko-KR" sz="16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5E4CAEC1-2DBB-2314-0419-22757754500C}"/>
              </a:ext>
            </a:extLst>
          </p:cNvPr>
          <p:cNvSpPr txBox="1">
            <a:spLocks/>
          </p:cNvSpPr>
          <p:nvPr/>
        </p:nvSpPr>
        <p:spPr>
          <a:xfrm>
            <a:off x="5771620" y="1824009"/>
            <a:ext cx="558218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어업 문제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수산물 생산 피해 증가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9B8042D6-FE2C-B5DC-258D-B00C217531EB}"/>
              </a:ext>
            </a:extLst>
          </p:cNvPr>
          <p:cNvSpPr txBox="1">
            <a:spLocks/>
          </p:cNvSpPr>
          <p:nvPr/>
        </p:nvSpPr>
        <p:spPr>
          <a:xfrm>
            <a:off x="11480847" y="1848427"/>
            <a:ext cx="558218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해안가 쓰레기 문제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6BE981DD-7320-CF96-B4D3-1C22B6DEA1AB}"/>
              </a:ext>
            </a:extLst>
          </p:cNvPr>
          <p:cNvSpPr txBox="1"/>
          <p:nvPr/>
        </p:nvSpPr>
        <p:spPr>
          <a:xfrm>
            <a:off x="838200" y="2057400"/>
            <a:ext cx="434975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spc="1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그외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플라스틱 오염이  </a:t>
            </a:r>
            <a:endParaRPr lang="en-US" altLang="ko-KR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8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미치는 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  <a:endParaRPr lang="en-US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D3D87280-4CA2-18FC-A5D0-7F4CF9AFD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27" name="TextBox 5">
            <a:extLst>
              <a:ext uri="{FF2B5EF4-FFF2-40B4-BE49-F238E27FC236}">
                <a16:creationId xmlns:a16="http://schemas.microsoft.com/office/drawing/2014/main" id="{9F62A424-894A-7B56-F05C-722ADF1B232C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미치는 영향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D797D69-7E5B-2750-9532-4E1D746DBD7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988" r="994" b="2568"/>
          <a:stretch/>
        </p:blipFill>
        <p:spPr>
          <a:xfrm>
            <a:off x="11804112" y="2984683"/>
            <a:ext cx="4870987" cy="2883894"/>
          </a:xfrm>
          <a:prstGeom prst="rect">
            <a:avLst/>
          </a:prstGeom>
        </p:spPr>
      </p:pic>
      <p:pic>
        <p:nvPicPr>
          <p:cNvPr id="29" name="Picture 27">
            <a:extLst>
              <a:ext uri="{FF2B5EF4-FFF2-40B4-BE49-F238E27FC236}">
                <a16:creationId xmlns:a16="http://schemas.microsoft.com/office/drawing/2014/main" id="{06EDBE67-5A05-5738-A388-99E851E044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" y="6159500"/>
            <a:ext cx="2743200" cy="368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2EFB8-0BBD-2E49-3098-7151855F5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7DF8E8-B9B1-C953-EEEA-84270983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4744"/>
            <a:ext cx="4406900" cy="804025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B0BCFDE-755F-6586-347E-C528E965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484744"/>
            <a:ext cx="12166600" cy="804025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8D89E10-7DB5-8985-8AEE-A1801BA88F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5905500" y="2667000"/>
            <a:ext cx="5410200" cy="65913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14FAE17-03CB-EEE9-CA3A-ABA382EFA988}"/>
              </a:ext>
            </a:extLst>
          </p:cNvPr>
          <p:cNvSpPr txBox="1"/>
          <p:nvPr/>
        </p:nvSpPr>
        <p:spPr>
          <a:xfrm>
            <a:off x="6273800" y="6096000"/>
            <a:ext cx="4724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쓰레기 처리 비용 발생</a:t>
            </a:r>
            <a:endParaRPr lang="ko-KR" sz="2400" b="0" i="0" u="none" strike="noStrike" spc="-100" dirty="0">
              <a:solidFill>
                <a:srgbClr val="1D56A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2A540DD-A7A5-0DAD-1C86-BF27F226A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1663700"/>
            <a:ext cx="5435600" cy="7747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EC9814F-D76E-B622-8A8C-86C4F0EFF115}"/>
              </a:ext>
            </a:extLst>
          </p:cNvPr>
          <p:cNvSpPr txBox="1"/>
          <p:nvPr/>
        </p:nvSpPr>
        <p:spPr>
          <a:xfrm>
            <a:off x="6273800" y="6781800"/>
            <a:ext cx="50419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 의류 및  쓰레기 과다 발생</a:t>
            </a:r>
            <a:endParaRPr lang="ko-KR" sz="2200" b="0" i="0" u="none" strike="noStrike" spc="-100" dirty="0">
              <a:solidFill>
                <a:srgbClr val="000000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자원순환센터에 모인 쓰레기 비용 증가</a:t>
            </a:r>
            <a:endParaRPr lang="ko-KR" sz="2200" b="0" i="0" u="none" strike="noStrike" spc="-100" dirty="0">
              <a:solidFill>
                <a:srgbClr val="000000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040C79A-D31B-84A9-E23F-6A03E0F6B5D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11582400" y="2667000"/>
            <a:ext cx="5410200" cy="6591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040EED0-005C-4303-0207-2CE2E600F391}"/>
              </a:ext>
            </a:extLst>
          </p:cNvPr>
          <p:cNvSpPr txBox="1"/>
          <p:nvPr/>
        </p:nvSpPr>
        <p:spPr>
          <a:xfrm>
            <a:off x="11950700" y="6096000"/>
            <a:ext cx="4724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3327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재활용으로 수출되는 중고 의류</a:t>
            </a:r>
            <a:endParaRPr lang="ko-KR" sz="2400" b="0" i="0" u="none" strike="noStrike" spc="-100" dirty="0">
              <a:solidFill>
                <a:srgbClr val="3327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5545113D-5367-4788-1EBF-8407F0110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9700" y="1663700"/>
            <a:ext cx="5435600" cy="774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89CCFDE-444F-C492-004D-79D87D15901E}"/>
              </a:ext>
            </a:extLst>
          </p:cNvPr>
          <p:cNvSpPr txBox="1"/>
          <p:nvPr/>
        </p:nvSpPr>
        <p:spPr>
          <a:xfrm>
            <a:off x="11950699" y="6781800"/>
            <a:ext cx="5112327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40%</a:t>
            </a:r>
            <a:r>
              <a:rPr lang="ko-KR" alt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쓰레기로 다시 버려지거나 소각</a:t>
            </a:r>
            <a:endParaRPr lang="ko-KR" sz="2200" b="0" i="0" u="none" strike="noStrike" spc="-100" dirty="0">
              <a:solidFill>
                <a:srgbClr val="000000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강이나 바다에 버려지는 중고 의류</a:t>
            </a:r>
            <a:endParaRPr lang="ko-KR" sz="2200" b="0" i="0" u="none" strike="noStrike" spc="-100" dirty="0">
              <a:solidFill>
                <a:srgbClr val="000000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3D211-D13A-91B2-516E-15B97DCFCCFC}"/>
              </a:ext>
            </a:extLst>
          </p:cNvPr>
          <p:cNvSpPr txBox="1"/>
          <p:nvPr/>
        </p:nvSpPr>
        <p:spPr>
          <a:xfrm>
            <a:off x="13487400" y="9753600"/>
            <a:ext cx="4313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출처</a:t>
            </a:r>
            <a:r>
              <a:rPr lang="en-US" altLang="ko-KR" sz="1600" dirty="0"/>
              <a:t>:</a:t>
            </a:r>
            <a:r>
              <a:rPr lang="ko-KR" altLang="en-US" sz="1600" dirty="0"/>
              <a:t> 데일리 메일</a:t>
            </a:r>
            <a:endParaRPr lang="en-US" altLang="ko-KR" sz="16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9DDA395-551A-46A6-637E-4B20B3D5B0E4}"/>
              </a:ext>
            </a:extLst>
          </p:cNvPr>
          <p:cNvSpPr txBox="1">
            <a:spLocks/>
          </p:cNvSpPr>
          <p:nvPr/>
        </p:nvSpPr>
        <p:spPr>
          <a:xfrm>
            <a:off x="5924020" y="1824009"/>
            <a:ext cx="558218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 쓰레기 처리 비용 증가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1FA1BE9-4F3C-FCAD-2365-8568C5677F79}"/>
              </a:ext>
            </a:extLst>
          </p:cNvPr>
          <p:cNvSpPr txBox="1">
            <a:spLocks/>
          </p:cNvSpPr>
          <p:nvPr/>
        </p:nvSpPr>
        <p:spPr>
          <a:xfrm>
            <a:off x="11480847" y="1848427"/>
            <a:ext cx="558218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 의류 문제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6C0F7003-F637-1D56-E79F-FB4C8BB6EA90}"/>
              </a:ext>
            </a:extLst>
          </p:cNvPr>
          <p:cNvSpPr txBox="1"/>
          <p:nvPr/>
        </p:nvSpPr>
        <p:spPr>
          <a:xfrm>
            <a:off x="838200" y="2057400"/>
            <a:ext cx="434975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spc="1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그외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플라스틱 오염이  </a:t>
            </a:r>
            <a:endParaRPr lang="en-US" altLang="ko-KR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8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미치는 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  <a:endParaRPr lang="en-US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F696850C-D9AE-D105-E99C-902C48B73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27" name="TextBox 5">
            <a:extLst>
              <a:ext uri="{FF2B5EF4-FFF2-40B4-BE49-F238E27FC236}">
                <a16:creationId xmlns:a16="http://schemas.microsoft.com/office/drawing/2014/main" id="{883DF6CA-A4D3-58C1-B87F-D350B010B7DE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미치는 영향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126D3B-F9CE-0900-90EA-5FE143DF7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4708" y="2871944"/>
            <a:ext cx="5050491" cy="31218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F34F63-F3CE-9EBF-79B8-001151C4E4C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884" t="2155"/>
          <a:stretch/>
        </p:blipFill>
        <p:spPr>
          <a:xfrm>
            <a:off x="11861800" y="2914397"/>
            <a:ext cx="5003800" cy="30419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F2981C-CC4A-5923-6CEF-3285622FB108}"/>
              </a:ext>
            </a:extLst>
          </p:cNvPr>
          <p:cNvSpPr txBox="1"/>
          <p:nvPr/>
        </p:nvSpPr>
        <p:spPr>
          <a:xfrm>
            <a:off x="7385225" y="8324670"/>
            <a:ext cx="8280050" cy="1200329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도시 환경 문제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매립지 부족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algn="ctr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대기오염 등 도시 문제 초래</a:t>
            </a:r>
          </a:p>
        </p:txBody>
      </p:sp>
      <p:pic>
        <p:nvPicPr>
          <p:cNvPr id="16" name="Picture 27">
            <a:extLst>
              <a:ext uri="{FF2B5EF4-FFF2-40B4-BE49-F238E27FC236}">
                <a16:creationId xmlns:a16="http://schemas.microsoft.com/office/drawing/2014/main" id="{07E8130E-3157-3149-27DD-ABFEE67950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" y="6159500"/>
            <a:ext cx="2743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4744"/>
            <a:ext cx="4406900" cy="80402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484744"/>
            <a:ext cx="12166600" cy="80402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6223000" y="1739900"/>
            <a:ext cx="10756900" cy="170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2082800"/>
            <a:ext cx="1016000" cy="101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6223000" y="3670300"/>
            <a:ext cx="10756900" cy="170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6223000" y="5613400"/>
            <a:ext cx="107569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6223000" y="7556500"/>
            <a:ext cx="10756900" cy="1701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83900" y="1981200"/>
            <a:ext cx="57785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쓰레기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매립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공간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부족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새로운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매립지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확보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어려움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토양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지하수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위험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00" y="2298700"/>
            <a:ext cx="36195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4013200"/>
            <a:ext cx="1016000" cy="101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5956300"/>
            <a:ext cx="10160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7924800"/>
            <a:ext cx="1016000" cy="1016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73900" y="2349500"/>
            <a:ext cx="3416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매립지</a:t>
            </a:r>
            <a:r>
              <a:rPr lang="en-US" sz="2400" b="0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3900" y="3924300"/>
            <a:ext cx="57785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소각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유해가스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배출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미세먼지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온실가스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도시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대기질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악화로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건강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위협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00" y="4241800"/>
            <a:ext cx="3619500" cy="571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073900" y="4292600"/>
            <a:ext cx="3416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대기</a:t>
            </a:r>
            <a:r>
              <a:rPr lang="en-US" sz="2400" b="0" i="0" u="none" strike="noStrike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83900" y="5854700"/>
            <a:ext cx="57785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쓰레기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처리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비용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상승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지자체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예산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부담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가중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시민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세금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부담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가능성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00" y="6172200"/>
            <a:ext cx="3619500" cy="571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073900" y="6223000"/>
            <a:ext cx="3416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처리</a:t>
            </a:r>
            <a:r>
              <a:rPr lang="en-US" sz="2400" b="0" i="0" u="none" strike="noStrike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비용</a:t>
            </a:r>
            <a:r>
              <a:rPr lang="en-US" sz="2400" b="0" i="0" u="none" strike="noStrike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83900" y="7810500"/>
            <a:ext cx="57785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소각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다이옥신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발생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매립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토양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수질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생태계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인체에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악영향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00" y="8128000"/>
            <a:ext cx="36195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800" y="4254500"/>
            <a:ext cx="673100" cy="495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0" y="6070600"/>
            <a:ext cx="762000" cy="762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200" y="8115300"/>
            <a:ext cx="622300" cy="622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600" y="2235200"/>
            <a:ext cx="584200" cy="63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7500" y="6159500"/>
            <a:ext cx="2743200" cy="3683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073900" y="8178800"/>
            <a:ext cx="3416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유해물질</a:t>
            </a:r>
            <a:r>
              <a:rPr lang="en-US" sz="2400" b="0" i="0" u="none" strike="noStrike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발생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CFA35381-40C9-019F-8082-49F488B3C097}"/>
              </a:ext>
            </a:extLst>
          </p:cNvPr>
          <p:cNvSpPr txBox="1"/>
          <p:nvPr/>
        </p:nvSpPr>
        <p:spPr>
          <a:xfrm>
            <a:off x="838200" y="2057400"/>
            <a:ext cx="434975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spc="1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그외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플라스틱 오염이  </a:t>
            </a:r>
            <a:endParaRPr lang="en-US" altLang="ko-KR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8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미치는 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  <a:endParaRPr lang="en-US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F09022F-5BC2-8F18-5CF0-B59D7EC7A5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34" name="TextBox 5">
            <a:extLst>
              <a:ext uri="{FF2B5EF4-FFF2-40B4-BE49-F238E27FC236}">
                <a16:creationId xmlns:a16="http://schemas.microsoft.com/office/drawing/2014/main" id="{B22B5C9B-31A1-D825-25D1-9519DE9672B4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미치는 영향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4744"/>
            <a:ext cx="4406900" cy="80402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762000"/>
            <a:ext cx="121666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92800" y="2120900"/>
            <a:ext cx="3517900" cy="689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46200"/>
            <a:ext cx="1574800" cy="157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92799" y="4559300"/>
            <a:ext cx="3663377" cy="458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- 2022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총회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채택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법적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구속력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있는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협약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마련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결정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- 2024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년까지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협약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완성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주기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강조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해양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중점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대응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순환경제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도입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촉구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회원국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참여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독려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6734" y="3479800"/>
            <a:ext cx="3139166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UNEA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결의안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9677400" y="2120900"/>
            <a:ext cx="3517900" cy="6896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77399" y="4559300"/>
            <a:ext cx="3703053" cy="458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종식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생산부터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폐기까지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과정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국가별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의무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이행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방안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포함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재정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지원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메커니즘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모니터링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보고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체계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구축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다자간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협력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강화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- 2025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발효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64034" y="3479800"/>
            <a:ext cx="3139166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국제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협약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3462000" y="2120900"/>
            <a:ext cx="3517900" cy="6896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462000" y="4559300"/>
            <a:ext cx="3517900" cy="458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- 2060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폐기물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3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재활용률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17%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에서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40%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b="0" i="0" u="none" strike="noStrike" spc="-100" dirty="0">
              <a:solidFill>
                <a:srgbClr val="000000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순환경제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전환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필요성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강조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정책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개입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없이는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심화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예상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국제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협력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중요성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부각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혁신적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촉구</a:t>
            </a:r>
          </a:p>
          <a:p>
            <a:pPr lvl="0">
              <a:lnSpc>
                <a:spcPct val="124499"/>
              </a:lnSpc>
            </a:pP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소비자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인식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개선</a:t>
            </a:r>
            <a:r>
              <a:rPr lang="en-US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48634" y="3479800"/>
            <a:ext cx="3139166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OECD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전망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197600" y="4254500"/>
            <a:ext cx="29083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9994900" y="4254500"/>
            <a:ext cx="2908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3779500" y="4254500"/>
            <a:ext cx="29083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6540500"/>
            <a:ext cx="3365500" cy="379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5300" y="1333500"/>
            <a:ext cx="1574800" cy="157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1892300"/>
            <a:ext cx="1041400" cy="647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9900" y="1333500"/>
            <a:ext cx="1574800" cy="157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0" y="1790700"/>
            <a:ext cx="812800" cy="76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81200" y="1625600"/>
            <a:ext cx="1092200" cy="1092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62512" y="2057400"/>
            <a:ext cx="3876188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국제사회의</a:t>
            </a:r>
            <a:r>
              <a:rPr lang="en-US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대응</a:t>
            </a: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DDBA64F1-FF82-B26D-1234-8A1E1FBABA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29" name="TextBox 5">
            <a:extLst>
              <a:ext uri="{FF2B5EF4-FFF2-40B4-BE49-F238E27FC236}">
                <a16:creationId xmlns:a16="http://schemas.microsoft.com/office/drawing/2014/main" id="{FB3BC084-7B80-9BA7-AAB9-FC66B671BBAB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사용 감소를 위한 노력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70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762000"/>
            <a:ext cx="12166600" cy="876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84744"/>
            <a:ext cx="4406900" cy="80402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1900" y="2057400"/>
            <a:ext cx="3606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100">
                <a:solidFill>
                  <a:srgbClr val="FFFFFF"/>
                </a:solidFill>
                <a:ea typeface="SB AggroOTF Bold"/>
              </a:rPr>
              <a:t>정부의</a:t>
            </a:r>
            <a:r>
              <a:rPr lang="en-US" sz="6000" b="0" i="0" u="none" strike="noStrike" spc="100">
                <a:solidFill>
                  <a:srgbClr val="FFFFFF"/>
                </a:solidFill>
                <a:latin typeface="SB AggroOTF Bold"/>
              </a:rPr>
              <a:t> </a:t>
            </a:r>
            <a:r>
              <a:rPr lang="ko-KR" sz="6000" b="0" i="0" u="none" strike="noStrike" spc="100">
                <a:solidFill>
                  <a:srgbClr val="FFFFFF"/>
                </a:solidFill>
                <a:ea typeface="SB AggroOTF Bold"/>
              </a:rPr>
              <a:t>대응</a:t>
            </a:r>
            <a:r>
              <a:rPr lang="en-US" sz="6000" b="0" i="0" u="none" strike="noStrike" spc="100">
                <a:solidFill>
                  <a:srgbClr val="FFFFFF"/>
                </a:solidFill>
                <a:latin typeface="SB AggroOTF Bold"/>
              </a:rPr>
              <a:t> </a:t>
            </a:r>
            <a:r>
              <a:rPr lang="ko-KR" sz="6000" b="0" i="0" u="none" strike="noStrike" spc="100">
                <a:solidFill>
                  <a:srgbClr val="FFFFFF"/>
                </a:solidFill>
                <a:ea typeface="SB AggroOTF Bold"/>
              </a:rPr>
              <a:t>정책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41500"/>
            <a:ext cx="4114800" cy="7277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93400" y="2133600"/>
            <a:ext cx="7442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해결을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위한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정부의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93400" y="2882900"/>
            <a:ext cx="6159500" cy="668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정부는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위해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다각도로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노력하고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있습니다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200" b="0" i="0" u="none" strike="noStrike" spc="-100" dirty="0">
              <a:solidFill>
                <a:srgbClr val="0B2236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lvl="0" indent="-342900" algn="l">
              <a:lnSpc>
                <a:spcPct val="124499"/>
              </a:lnSpc>
              <a:buFontTx/>
              <a:buChar char="-"/>
            </a:pP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규제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정책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일회용품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포장재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감량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의무화</a:t>
            </a:r>
          </a:p>
          <a:p>
            <a:pPr marL="342900" lvl="0" indent="-342900" algn="l">
              <a:lnSpc>
                <a:spcPct val="124499"/>
              </a:lnSpc>
              <a:buFontTx/>
              <a:buChar char="-"/>
            </a:pP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촉진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정책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분리배출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개선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200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지원</a:t>
            </a:r>
          </a:p>
          <a:p>
            <a:pPr marL="342900" lvl="0" indent="-342900" algn="l">
              <a:lnSpc>
                <a:spcPct val="124499"/>
              </a:lnSpc>
              <a:buFontTx/>
              <a:buChar char="-"/>
            </a:pP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협력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참여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유엔환경총회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결의안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지지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200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협약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동참</a:t>
            </a:r>
          </a:p>
          <a:p>
            <a:pPr marL="342900" lvl="0" indent="-342900" algn="l">
              <a:lnSpc>
                <a:spcPct val="124499"/>
              </a:lnSpc>
              <a:buFontTx/>
              <a:buChar char="-"/>
            </a:pP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순환경제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도입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자원순환기본법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시행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산업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육성</a:t>
            </a:r>
          </a:p>
          <a:p>
            <a:pPr marL="342900" lvl="0" indent="-342900" algn="l">
              <a:lnSpc>
                <a:spcPct val="124499"/>
              </a:lnSpc>
              <a:buFontTx/>
              <a:buChar char="-"/>
            </a:pP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친환경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대체재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지원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생분해성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소재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투자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확대</a:t>
            </a:r>
          </a:p>
          <a:p>
            <a:pPr lvl="0" algn="l">
              <a:lnSpc>
                <a:spcPct val="124499"/>
              </a:lnSpc>
            </a:pPr>
            <a:endParaRPr lang="ko-KR" sz="2200" b="0" i="0" u="none" strike="noStrike" spc="-100" dirty="0">
              <a:solidFill>
                <a:srgbClr val="0B2236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이러한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정책들은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사용량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감소와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재활용률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향상에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기여하고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있습니다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ACE3A0E0-A71E-176D-C77E-5D3A8ED3B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546ADADE-44A6-D84F-F5B7-6BD391317F32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사용 감소를 위한 노력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5BA3F974-F0BB-A414-81D2-8794F4C48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6540500"/>
            <a:ext cx="33655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35100"/>
            <a:ext cx="4406900" cy="8089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484744"/>
            <a:ext cx="12166600" cy="80402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00" y="1549400"/>
            <a:ext cx="622300" cy="622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2146300"/>
            <a:ext cx="6731000" cy="711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874000" y="2257201"/>
            <a:ext cx="7137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 종식 캠페인 포스터 그리기</a:t>
            </a:r>
            <a:endParaRPr lang="ko-KR" sz="2400" b="0" i="0" u="none" strike="noStrike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31900" y="2057400"/>
            <a:ext cx="3606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60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우리가 실천할 수 있는 방법</a:t>
            </a:r>
            <a:endParaRPr lang="ko-KR" sz="60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E03979D-F432-D780-9766-78DF0E3A5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551" y="3390899"/>
            <a:ext cx="3582126" cy="49847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543567F-792D-3D49-2BC4-6EF24CEC7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9360" y="3390899"/>
            <a:ext cx="3797257" cy="496771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331C0D2-93E1-2279-2FB3-B1185E8D62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4066" y="3390900"/>
            <a:ext cx="3979802" cy="498471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B19B1D8-EA35-4B0F-A3BF-62AEA077A304}"/>
              </a:ext>
            </a:extLst>
          </p:cNvPr>
          <p:cNvSpPr txBox="1"/>
          <p:nvPr/>
        </p:nvSpPr>
        <p:spPr>
          <a:xfrm>
            <a:off x="13912210" y="9859546"/>
            <a:ext cx="4313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출처</a:t>
            </a:r>
            <a:r>
              <a:rPr lang="en-US" altLang="ko-KR" sz="1600" dirty="0"/>
              <a:t>: </a:t>
            </a:r>
            <a:r>
              <a:rPr lang="ko-KR" altLang="en-US" sz="1600" b="0" i="0" dirty="0">
                <a:effectLst/>
                <a:latin typeface="HY견고딕" panose="02030600000101010101" pitchFamily="18" charset="-127"/>
              </a:rPr>
              <a:t>환경부 공식 블로그</a:t>
            </a:r>
            <a:endParaRPr lang="en-US" altLang="ko-KR" sz="1600" dirty="0"/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41ACACAE-4F7A-B03D-FB9D-5839066A2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37" name="TextBox 5">
            <a:extLst>
              <a:ext uri="{FF2B5EF4-FFF2-40B4-BE49-F238E27FC236}">
                <a16:creationId xmlns:a16="http://schemas.microsoft.com/office/drawing/2014/main" id="{8494E01D-143F-CE11-599F-A82C4B1CF745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사용 감소를 위한 노력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8" name="Picture 17">
            <a:extLst>
              <a:ext uri="{FF2B5EF4-FFF2-40B4-BE49-F238E27FC236}">
                <a16:creationId xmlns:a16="http://schemas.microsoft.com/office/drawing/2014/main" id="{7262C05F-7508-7F1F-369C-FC6A92609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6540500"/>
            <a:ext cx="3365500" cy="379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23900" y="1346200"/>
            <a:ext cx="93599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6279"/>
              </a:lnSpc>
            </a:pPr>
            <a:r>
              <a:rPr lang="ko-KR" sz="6300" b="0" i="0" u="none" strike="noStrike" spc="-3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00" y="1231900"/>
            <a:ext cx="3213100" cy="243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86300"/>
            <a:ext cx="5334000" cy="233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0" y="4076700"/>
            <a:ext cx="1282700" cy="128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22600" y="4470400"/>
            <a:ext cx="1104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30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600" y="5664200"/>
            <a:ext cx="491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</a:t>
            </a:r>
            <a:r>
              <a:rPr lang="en-US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환경의</a:t>
            </a:r>
            <a:r>
              <a:rPr lang="en-US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</a:t>
            </a:r>
            <a:r>
              <a:rPr lang="en-US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4686300"/>
            <a:ext cx="5334000" cy="233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4076700"/>
            <a:ext cx="1282700" cy="128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737600" y="4470400"/>
            <a:ext cx="1104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3000" b="0" i="0" u="none" strike="noStrike" spc="-20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0" y="4686300"/>
            <a:ext cx="5334000" cy="233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6400" y="4076700"/>
            <a:ext cx="1282700" cy="128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52600" y="4470400"/>
            <a:ext cx="1104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en-US" sz="3000" b="0" i="0" u="none" strike="noStrike" spc="-20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32600" y="5664200"/>
            <a:ext cx="491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ko-KR" altLang="en-US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미치는</a:t>
            </a:r>
            <a:r>
              <a:rPr lang="en-US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6167B9B8-E33B-28AF-659E-4C43B6180A34}"/>
              </a:ext>
            </a:extLst>
          </p:cNvPr>
          <p:cNvSpPr txBox="1"/>
          <p:nvPr/>
        </p:nvSpPr>
        <p:spPr>
          <a:xfrm>
            <a:off x="12488718" y="5664200"/>
            <a:ext cx="491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en-US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3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사용 감소를 위한 노력</a:t>
            </a:r>
            <a:endParaRPr lang="ko-KR" sz="3000" b="0" i="0" u="none" strike="noStrike" dirty="0">
              <a:solidFill>
                <a:srgbClr val="1D56A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764A4-12AC-FB93-BFD4-0C1ED05B6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37B1B7-B4DC-321A-B7C4-27349394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35100"/>
            <a:ext cx="4406900" cy="8089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9D7D271-EB7A-5766-81D7-1772F5225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762000"/>
            <a:ext cx="12166600" cy="87630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B3A9DB00-D457-581D-2D80-6F44D529800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950BD152-57BF-5A2F-3E44-B9B27A86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2537957"/>
            <a:ext cx="6731000" cy="6987043"/>
          </a:xfrm>
          <a:prstGeom prst="rect">
            <a:avLst/>
          </a:prstGeom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244A8D1A-EB37-2514-2472-CFFC440367C9}"/>
              </a:ext>
            </a:extLst>
          </p:cNvPr>
          <p:cNvSpPr txBox="1">
            <a:spLocks/>
          </p:cNvSpPr>
          <p:nvPr/>
        </p:nvSpPr>
        <p:spPr>
          <a:xfrm>
            <a:off x="12230100" y="3086099"/>
            <a:ext cx="5486400" cy="3071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ko-KR" altLang="en-US" sz="2500" dirty="0"/>
              <a:t>주제</a:t>
            </a:r>
            <a:r>
              <a:rPr lang="en-US" altLang="ko-KR" sz="2500" dirty="0"/>
              <a:t>: </a:t>
            </a:r>
            <a:r>
              <a:rPr lang="ko-KR" altLang="en-US" sz="2500" dirty="0"/>
              <a:t>플라스틱 오염 종식</a:t>
            </a:r>
            <a:endParaRPr lang="en-US" altLang="ko-KR" sz="25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ko-KR" altLang="en-US" sz="2500" dirty="0"/>
              <a:t>내용</a:t>
            </a:r>
            <a:r>
              <a:rPr lang="en-US" altLang="ko-KR" sz="2500" dirty="0"/>
              <a:t>: </a:t>
            </a:r>
            <a:r>
              <a:rPr lang="ko-KR" altLang="en-US" sz="2500" dirty="0"/>
              <a:t>우리가 실천할 수 있는 방법</a:t>
            </a:r>
            <a:r>
              <a:rPr lang="en-US" altLang="ko-KR" sz="2500" dirty="0"/>
              <a:t> </a:t>
            </a:r>
            <a:r>
              <a:rPr lang="ko-KR" altLang="en-US" sz="2500" dirty="0"/>
              <a:t>등</a:t>
            </a:r>
            <a:endParaRPr lang="en-US" altLang="ko-KR" sz="25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ko-KR" altLang="en-US" sz="2500" dirty="0"/>
              <a:t>작성한 자료는 </a:t>
            </a:r>
            <a:r>
              <a:rPr lang="ko-KR" altLang="en-US" sz="2500" dirty="0" err="1"/>
              <a:t>패들렛에</a:t>
            </a:r>
            <a:r>
              <a:rPr lang="ko-KR" altLang="en-US" sz="2500" dirty="0"/>
              <a:t> 탑재</a:t>
            </a:r>
            <a:endParaRPr lang="en-US" altLang="ko-KR" sz="25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67F33FD-E530-C125-CBA8-36E315EC0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7865" y="5322936"/>
            <a:ext cx="3049798" cy="2944764"/>
          </a:xfrm>
          <a:prstGeom prst="rect">
            <a:avLst/>
          </a:prstGeom>
        </p:spPr>
      </p:pic>
      <p:sp>
        <p:nvSpPr>
          <p:cNvPr id="33" name="TextBox 32">
            <a:hlinkClick r:id="rId6"/>
            <a:extLst>
              <a:ext uri="{FF2B5EF4-FFF2-40B4-BE49-F238E27FC236}">
                <a16:creationId xmlns:a16="http://schemas.microsoft.com/office/drawing/2014/main" id="{1A4B65C2-D906-3D85-D2D9-C970BF99BE5C}"/>
              </a:ext>
            </a:extLst>
          </p:cNvPr>
          <p:cNvSpPr txBox="1"/>
          <p:nvPr/>
        </p:nvSpPr>
        <p:spPr>
          <a:xfrm>
            <a:off x="16078200" y="9663668"/>
            <a:ext cx="255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0070C0"/>
                </a:solidFill>
              </a:rPr>
              <a:t>패들렛</a:t>
            </a:r>
            <a:r>
              <a:rPr lang="ko-KR" altLang="en-US" dirty="0">
                <a:solidFill>
                  <a:srgbClr val="0070C0"/>
                </a:solidFill>
              </a:rPr>
              <a:t> 링크 클릭</a:t>
            </a: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71032C4E-2D96-B1B5-4310-06C6C19FA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35" name="TextBox 5">
            <a:extLst>
              <a:ext uri="{FF2B5EF4-FFF2-40B4-BE49-F238E27FC236}">
                <a16:creationId xmlns:a16="http://schemas.microsoft.com/office/drawing/2014/main" id="{41298EDE-7B85-F353-CE8A-1408D1444CFF}"/>
              </a:ext>
            </a:extLst>
          </p:cNvPr>
          <p:cNvSpPr txBox="1"/>
          <p:nvPr/>
        </p:nvSpPr>
        <p:spPr>
          <a:xfrm>
            <a:off x="1214582" y="710045"/>
            <a:ext cx="632737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사용 감소를 위한 노력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6" name="Picture 19">
            <a:extLst>
              <a:ext uri="{FF2B5EF4-FFF2-40B4-BE49-F238E27FC236}">
                <a16:creationId xmlns:a16="http://schemas.microsoft.com/office/drawing/2014/main" id="{BB9FE6AD-B669-DC4E-57DD-E40C2A57E3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864" y="1561079"/>
            <a:ext cx="6731000" cy="711200"/>
          </a:xfrm>
          <a:prstGeom prst="rect">
            <a:avLst/>
          </a:prstGeom>
        </p:spPr>
      </p:pic>
      <p:sp>
        <p:nvSpPr>
          <p:cNvPr id="37" name="TextBox 20">
            <a:extLst>
              <a:ext uri="{FF2B5EF4-FFF2-40B4-BE49-F238E27FC236}">
                <a16:creationId xmlns:a16="http://schemas.microsoft.com/office/drawing/2014/main" id="{1A94468E-193F-ADCD-4044-29874634BC18}"/>
              </a:ext>
            </a:extLst>
          </p:cNvPr>
          <p:cNvSpPr txBox="1"/>
          <p:nvPr/>
        </p:nvSpPr>
        <p:spPr>
          <a:xfrm>
            <a:off x="8559800" y="1649979"/>
            <a:ext cx="6731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 종식 캠페인 포스터 그리기</a:t>
            </a:r>
            <a:endParaRPr lang="ko-KR" sz="2400" b="0" i="0" u="none" strike="noStrike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8" name="Picture 17">
            <a:extLst>
              <a:ext uri="{FF2B5EF4-FFF2-40B4-BE49-F238E27FC236}">
                <a16:creationId xmlns:a16="http://schemas.microsoft.com/office/drawing/2014/main" id="{1176C22F-A93D-0917-F43E-4DEFB667B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6540500"/>
            <a:ext cx="3365500" cy="3797300"/>
          </a:xfrm>
          <a:prstGeom prst="rect">
            <a:avLst/>
          </a:prstGeom>
        </p:spPr>
      </p:pic>
      <p:sp>
        <p:nvSpPr>
          <p:cNvPr id="4" name="TextBox 29">
            <a:extLst>
              <a:ext uri="{FF2B5EF4-FFF2-40B4-BE49-F238E27FC236}">
                <a16:creationId xmlns:a16="http://schemas.microsoft.com/office/drawing/2014/main" id="{2ACD2610-F5D7-2A37-EE07-B949E8B339ED}"/>
              </a:ext>
            </a:extLst>
          </p:cNvPr>
          <p:cNvSpPr txBox="1"/>
          <p:nvPr/>
        </p:nvSpPr>
        <p:spPr>
          <a:xfrm>
            <a:off x="1231900" y="2057400"/>
            <a:ext cx="3606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60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우리가 실천할 수 있는 방법</a:t>
            </a:r>
            <a:endParaRPr lang="ko-KR" sz="60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04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78EB6-0E65-05A6-4B4D-1D97B005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68E2D1-8F7A-F2AB-E2DF-1D630194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09700"/>
            <a:ext cx="4406900" cy="81153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F7EA10EE-03A5-D3DA-8299-70C7BB19F060}"/>
              </a:ext>
            </a:extLst>
          </p:cNvPr>
          <p:cNvSpPr txBox="1"/>
          <p:nvPr/>
        </p:nvSpPr>
        <p:spPr>
          <a:xfrm>
            <a:off x="1231900" y="2057400"/>
            <a:ext cx="3606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실천계획</a:t>
            </a:r>
            <a:r>
              <a:rPr lang="en-US" altLang="ko-KR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세우기</a:t>
            </a:r>
            <a:endParaRPr lang="en-US" sz="60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B15F739-9250-8720-2441-38AFE4313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73" y="1409700"/>
            <a:ext cx="12418563" cy="8115300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E504F793-6645-AE15-BEEB-6A53F6502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31" name="TextBox 5">
            <a:extLst>
              <a:ext uri="{FF2B5EF4-FFF2-40B4-BE49-F238E27FC236}">
                <a16:creationId xmlns:a16="http://schemas.microsoft.com/office/drawing/2014/main" id="{DDC3F654-478F-E015-BC01-4DA899FD296F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사용 감소를 위한 노력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2" name="Picture 17">
            <a:extLst>
              <a:ext uri="{FF2B5EF4-FFF2-40B4-BE49-F238E27FC236}">
                <a16:creationId xmlns:a16="http://schemas.microsoft.com/office/drawing/2014/main" id="{37860570-5895-3573-C16E-DC6765D1C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6540500"/>
            <a:ext cx="33655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2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4744"/>
            <a:ext cx="4406900" cy="80402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484744"/>
            <a:ext cx="12166600" cy="80402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892800" y="2120900"/>
            <a:ext cx="3517900" cy="689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346200"/>
            <a:ext cx="1574800" cy="157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121400" y="4559300"/>
            <a:ext cx="3060700" cy="332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금속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빨대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빨대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없이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마시기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종이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빨대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빨대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거절하기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실리콘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빨대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활용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대나무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빨대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빨대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필요성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재고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음료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용기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디자인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84900" y="3479800"/>
            <a:ext cx="29210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빨대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줄이기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9677400" y="2120900"/>
            <a:ext cx="3517900" cy="6896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77400" y="4559300"/>
            <a:ext cx="3289300" cy="332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컵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지참하기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 err="1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다회용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용기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손수건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사용하기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대나무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젓가락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구비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 err="1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다회용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 err="1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커트러리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세트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 err="1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테이크아웃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용기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제공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일회용품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거절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습관화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 err="1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다회용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빨대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82200" y="3479800"/>
            <a:ext cx="29210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일회용품</a:t>
            </a:r>
            <a:r>
              <a:rPr lang="en-US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줄이기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3462000" y="2120900"/>
            <a:ext cx="3517900" cy="6896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690600" y="4559300"/>
            <a:ext cx="3289300" cy="332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항상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지참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 err="1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에코백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활용하기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비닐봉지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거절하기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재사용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가능한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가방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과대포장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피하기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 err="1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벌크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포장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줄이기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습관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들이기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친환경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포장재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선호하기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66800" y="3479800"/>
            <a:ext cx="29210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천가방</a:t>
            </a:r>
            <a:r>
              <a:rPr lang="en-US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197600" y="4254500"/>
            <a:ext cx="29083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9994900" y="4254500"/>
            <a:ext cx="2908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3779500" y="4254500"/>
            <a:ext cx="29083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5300" y="1333500"/>
            <a:ext cx="1574800" cy="157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0" y="1892300"/>
            <a:ext cx="1041400" cy="647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9900" y="1333500"/>
            <a:ext cx="1574800" cy="157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1790700"/>
            <a:ext cx="812800" cy="76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81200" y="1625600"/>
            <a:ext cx="1092200" cy="1092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31900" y="2057400"/>
            <a:ext cx="3606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내가 실천</a:t>
            </a:r>
            <a:endParaRPr lang="en-US" altLang="ko-KR" sz="60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60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 수 있는 방법</a:t>
            </a:r>
            <a:endParaRPr lang="en-US" sz="60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9F89A374-910F-78BB-64F5-BF35456366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29" name="TextBox 5">
            <a:extLst>
              <a:ext uri="{FF2B5EF4-FFF2-40B4-BE49-F238E27FC236}">
                <a16:creationId xmlns:a16="http://schemas.microsoft.com/office/drawing/2014/main" id="{61371A87-9857-7D30-08C7-8CDE39ED00F1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사용 감소를 위한 노력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0" name="Picture 17">
            <a:extLst>
              <a:ext uri="{FF2B5EF4-FFF2-40B4-BE49-F238E27FC236}">
                <a16:creationId xmlns:a16="http://schemas.microsoft.com/office/drawing/2014/main" id="{D99BDF1F-3095-AFD2-CC39-4F546A0D5F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6540500"/>
            <a:ext cx="33655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4744"/>
            <a:ext cx="4406900" cy="80402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484744"/>
            <a:ext cx="12166600" cy="80402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1557000" y="1739900"/>
            <a:ext cx="5384800" cy="368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1557000" y="5651500"/>
            <a:ext cx="5384800" cy="368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943600" y="5651500"/>
            <a:ext cx="5384800" cy="368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943600" y="1739900"/>
            <a:ext cx="5384800" cy="3683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64300" y="2438400"/>
            <a:ext cx="3911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0350"/>
              </a:lnSpc>
            </a:pP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대나무</a:t>
            </a:r>
            <a:r>
              <a:rPr lang="en-US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칫솔</a:t>
            </a:r>
            <a:r>
              <a:rPr lang="en-US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5900" y="3073400"/>
            <a:ext cx="3822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칫솔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대체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생분해성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재질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칫솔모만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교체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가능한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제품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대나무의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항균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효과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64300" y="6350000"/>
            <a:ext cx="3911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0350"/>
              </a:lnSpc>
            </a:pP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필요한</a:t>
            </a:r>
            <a:r>
              <a:rPr lang="en-US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옷만</a:t>
            </a:r>
            <a:r>
              <a:rPr lang="en-US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65900" y="6972300"/>
            <a:ext cx="3822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충동구매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자제하기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옷장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정리로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현황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파악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중고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의류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고려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의류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대여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96800" y="2438400"/>
            <a:ext cx="3911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20350"/>
              </a:lnSpc>
            </a:pP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개인</a:t>
            </a:r>
            <a:r>
              <a:rPr lang="en-US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물병</a:t>
            </a:r>
            <a:r>
              <a:rPr lang="en-US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09500" y="3073400"/>
            <a:ext cx="3822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재사용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가능한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물병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휴대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일회용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생수병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자제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정수기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또는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수돗물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이용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보온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보냉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물병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96800" y="6350000"/>
            <a:ext cx="3911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20350"/>
              </a:lnSpc>
            </a:pP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추가</a:t>
            </a:r>
            <a:r>
              <a:rPr lang="en-US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실천</a:t>
            </a:r>
            <a:r>
              <a:rPr lang="en-US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방안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09500" y="6972300"/>
            <a:ext cx="3822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분리수거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철저히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제로웨이스트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샵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이용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프리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제품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친환경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포장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제품</a:t>
            </a:r>
            <a:r>
              <a:rPr lang="en-US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0" y="4622800"/>
            <a:ext cx="1816100" cy="181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0" y="4889500"/>
            <a:ext cx="1346200" cy="1346200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0344614E-405E-6882-4C53-914CEBAB1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B2BFACD1-F8D0-5587-BD70-5CD8F1FBE2CA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사용 감소를 위한 노력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629862-7E45-4658-EDE8-696515D238A4}"/>
              </a:ext>
            </a:extLst>
          </p:cNvPr>
          <p:cNvSpPr txBox="1"/>
          <p:nvPr/>
        </p:nvSpPr>
        <p:spPr>
          <a:xfrm>
            <a:off x="1231900" y="2057400"/>
            <a:ext cx="36068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100" dirty="0">
                <a:solidFill>
                  <a:srgbClr val="FFFFFF"/>
                </a:solidFill>
                <a:ea typeface="SB AggroOTF Bold"/>
              </a:rPr>
              <a:t>내가 실천</a:t>
            </a:r>
            <a:endParaRPr lang="en-US" altLang="ko-KR" sz="6000" b="0" i="0" u="none" strike="noStrike" spc="100" dirty="0">
              <a:solidFill>
                <a:srgbClr val="FFFFFF"/>
              </a:solidFill>
              <a:ea typeface="SB AggroOTF Bold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6000" spc="100" dirty="0">
                <a:solidFill>
                  <a:srgbClr val="FFFFFF"/>
                </a:solidFill>
                <a:latin typeface="SB AggroOTF Bold"/>
                <a:ea typeface="SB AggroOTF Bold"/>
              </a:rPr>
              <a:t>할 수 있는 방법</a:t>
            </a:r>
            <a:endParaRPr lang="en-US" sz="6000" b="0" i="0" u="none" strike="noStrike" spc="100" dirty="0">
              <a:solidFill>
                <a:srgbClr val="FFFFFF"/>
              </a:solidFill>
              <a:latin typeface="SB AggroOTF Bold"/>
            </a:endParaRPr>
          </a:p>
        </p:txBody>
      </p:sp>
      <p:pic>
        <p:nvPicPr>
          <p:cNvPr id="27" name="Picture 17">
            <a:extLst>
              <a:ext uri="{FF2B5EF4-FFF2-40B4-BE49-F238E27FC236}">
                <a16:creationId xmlns:a16="http://schemas.microsoft.com/office/drawing/2014/main" id="{5AD8F90A-A6D2-3A72-8C22-64B70015D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6540500"/>
            <a:ext cx="33655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622300"/>
            <a:ext cx="17170400" cy="9055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609600"/>
            <a:ext cx="17170400" cy="316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800100"/>
            <a:ext cx="3860800" cy="403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71600" y="8248650"/>
            <a:ext cx="149860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6279"/>
              </a:lnSpc>
            </a:pP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일주일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동안의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줄이기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실천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경험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공유</a:t>
            </a:r>
          </a:p>
          <a:p>
            <a:pPr lvl="0">
              <a:lnSpc>
                <a:spcPct val="96279"/>
              </a:lnSpc>
            </a:pP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좋았던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아쉬운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더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노력할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힘든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점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</a:t>
            </a:r>
            <a:r>
              <a:rPr lang="en-US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4900" y="1701800"/>
            <a:ext cx="13220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6279"/>
              </a:lnSpc>
            </a:pPr>
            <a:r>
              <a:rPr lang="ko-KR" altLang="en-US" sz="5000" b="0" i="0" u="none" strike="noStrike" spc="-2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사용 줄이기 위한 실천 계획 세우기</a:t>
            </a:r>
            <a:endParaRPr lang="ko-KR" sz="5000" b="0" i="0" u="none" strike="noStrike" spc="-2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E02D1A-BA75-3BCC-9EE4-CDC36D3CC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454" y="4092137"/>
            <a:ext cx="10193145" cy="38172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86E9F-07F4-0885-900F-34C536A81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70392A-6766-55B3-6868-EBD5859CB29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C98EA09-620A-C1E9-AF8D-98DDEE27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622300"/>
            <a:ext cx="17170400" cy="9055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A4B88CD-B65D-1BD1-1B9A-7755782B4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24300"/>
            <a:ext cx="16641499" cy="31623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8CC3E57-754E-5867-D4C3-D24606477C94}"/>
              </a:ext>
            </a:extLst>
          </p:cNvPr>
          <p:cNvSpPr txBox="1"/>
          <p:nvPr/>
        </p:nvSpPr>
        <p:spPr>
          <a:xfrm>
            <a:off x="1460499" y="5016500"/>
            <a:ext cx="16095399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여러분의 </a:t>
            </a:r>
            <a:r>
              <a:rPr lang="ko-KR" altLang="en-US" sz="5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실천</a:t>
            </a:r>
            <a:r>
              <a:rPr lang="ko-KR" altLang="en-US" sz="5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플라스틱 오염을 </a:t>
            </a:r>
            <a:endParaRPr lang="en-US" altLang="ko-KR" sz="5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줄일 수 있습니다</a:t>
            </a:r>
            <a:r>
              <a:rPr lang="en-US" altLang="ko-KR" sz="5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5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57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BD219-10B4-5401-4697-776E1C389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B9DA1E6-4006-2C00-9A64-F25E5E540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5900"/>
            <a:ext cx="4406900" cy="8039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24B2536-A656-F049-1D24-8722482E9EA7}"/>
              </a:ext>
            </a:extLst>
          </p:cNvPr>
          <p:cNvSpPr txBox="1"/>
          <p:nvPr/>
        </p:nvSpPr>
        <p:spPr>
          <a:xfrm>
            <a:off x="1143000" y="2171700"/>
            <a:ext cx="38862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</a:t>
            </a:r>
            <a:r>
              <a:rPr lang="en-US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환경의</a:t>
            </a:r>
            <a:r>
              <a:rPr lang="en-US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</a:t>
            </a:r>
          </a:p>
        </p:txBody>
      </p:sp>
      <p:pic>
        <p:nvPicPr>
          <p:cNvPr id="11" name="그림 10">
            <a:hlinkClick r:id="rId3"/>
            <a:extLst>
              <a:ext uri="{FF2B5EF4-FFF2-40B4-BE49-F238E27FC236}">
                <a16:creationId xmlns:a16="http://schemas.microsoft.com/office/drawing/2014/main" id="{8FEE2966-A651-DF52-0C39-61C2B1A70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550" y="1657350"/>
            <a:ext cx="12510169" cy="769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90A68B-A12B-0564-3B04-A3B5BAB68605}"/>
              </a:ext>
            </a:extLst>
          </p:cNvPr>
          <p:cNvSpPr txBox="1"/>
          <p:nvPr/>
        </p:nvSpPr>
        <p:spPr>
          <a:xfrm>
            <a:off x="6296219" y="9678835"/>
            <a:ext cx="2133600" cy="491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 latinLnBrk="1">
              <a:lnSpc>
                <a:spcPct val="12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+mj-ea"/>
                <a:ea typeface="+mj-ea"/>
              </a:rPr>
              <a:t>환경부 유튜브</a:t>
            </a:r>
            <a:endParaRPr lang="en-US" altLang="ko-KR" sz="2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50B33-D3DC-5C41-3003-72CE76653B87}"/>
              </a:ext>
            </a:extLst>
          </p:cNvPr>
          <p:cNvSpPr txBox="1"/>
          <p:nvPr/>
        </p:nvSpPr>
        <p:spPr>
          <a:xfrm>
            <a:off x="8429819" y="9664980"/>
            <a:ext cx="8338382" cy="491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20000"/>
              </a:lnSpc>
            </a:pPr>
            <a:r>
              <a:rPr lang="en-US" altLang="ko-KR" sz="2400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https://www.youtube.com/watch?v=nfNI_ln6owE</a:t>
            </a:r>
            <a:endParaRPr lang="en-US" altLang="ko-KR" sz="2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CAF646EF-6E3D-2280-169E-73A8B02E2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6159500"/>
            <a:ext cx="3009900" cy="3594100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667B414-62B4-9AFA-12BF-FEC7D001C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BF380A47-EE5A-51B4-F6A2-FCE4E985196A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 환경의 날 소개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35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33B70-B2E6-7E3D-5039-13058200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094E4F6-1D6D-10F0-436C-15A02F9E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762000"/>
            <a:ext cx="12166600" cy="8763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E50CEC-2CA9-A979-7369-72FBE86F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84745"/>
            <a:ext cx="4406900" cy="804025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A414694-019A-9FBB-27B3-F31F237E7835}"/>
              </a:ext>
            </a:extLst>
          </p:cNvPr>
          <p:cNvSpPr txBox="1"/>
          <p:nvPr/>
        </p:nvSpPr>
        <p:spPr>
          <a:xfrm>
            <a:off x="990600" y="2197100"/>
            <a:ext cx="38862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</a:t>
            </a:r>
            <a:r>
              <a:rPr lang="en-US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환경의</a:t>
            </a:r>
            <a:r>
              <a:rPr lang="en-US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</a:t>
            </a:r>
            <a:endParaRPr lang="en-US" altLang="ko-KR" sz="43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3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올해의 주제는</a:t>
            </a:r>
            <a:r>
              <a:rPr lang="en-US" altLang="ko-KR" sz="43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sz="43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2ED4C27-32BF-C75F-6EDF-C8F34ACEB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6159500"/>
            <a:ext cx="3009900" cy="3594100"/>
          </a:xfrm>
          <a:prstGeom prst="rect">
            <a:avLst/>
          </a:prstGeom>
        </p:spPr>
      </p:pic>
      <p:pic>
        <p:nvPicPr>
          <p:cNvPr id="11" name="그림 10">
            <a:hlinkClick r:id="rId5"/>
            <a:extLst>
              <a:ext uri="{FF2B5EF4-FFF2-40B4-BE49-F238E27FC236}">
                <a16:creationId xmlns:a16="http://schemas.microsoft.com/office/drawing/2014/main" id="{7BA07525-D059-6BDF-D2F0-E090831EA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308" y="1536700"/>
            <a:ext cx="12372109" cy="798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669F05-1C85-47F0-6210-04FF4AA6F037}"/>
              </a:ext>
            </a:extLst>
          </p:cNvPr>
          <p:cNvSpPr txBox="1"/>
          <p:nvPr/>
        </p:nvSpPr>
        <p:spPr>
          <a:xfrm>
            <a:off x="13335000" y="9753600"/>
            <a:ext cx="7849885" cy="35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20000"/>
              </a:lnSpc>
            </a:pPr>
            <a:r>
              <a:rPr lang="en-US" altLang="ko-KR" sz="16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https://www.youtube.com/watch?v=kWLYC-HyYi0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874B1-96EB-0520-AF79-F5F042576D7A}"/>
              </a:ext>
            </a:extLst>
          </p:cNvPr>
          <p:cNvSpPr txBox="1"/>
          <p:nvPr/>
        </p:nvSpPr>
        <p:spPr>
          <a:xfrm>
            <a:off x="11464637" y="9753600"/>
            <a:ext cx="2076241" cy="35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2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환경부 유튜브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BFB1C8DA-FEBE-E6D1-5BF4-D7C741988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EDF2324F-76FA-5D1E-0A49-33C045598C91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 환경의 날 소개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0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1484745"/>
            <a:ext cx="12166600" cy="80402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84745"/>
            <a:ext cx="4406900" cy="80402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6159500"/>
            <a:ext cx="3009900" cy="359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97100"/>
            <a:ext cx="4114800" cy="670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93400" y="1828800"/>
            <a:ext cx="6172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2025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93400" y="2578100"/>
            <a:ext cx="6159500" cy="626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환경의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날은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보호의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중요성을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알리는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국제적인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기념일입니다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200" b="0" i="0" u="none" strike="noStrike" spc="-100" dirty="0">
              <a:solidFill>
                <a:srgbClr val="0B2236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6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5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세계적으로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기념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- 2025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"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종식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"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영어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슬로건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"Beat Plastic Pollution"</a:t>
            </a:r>
          </a:p>
          <a:p>
            <a:pPr lvl="0" algn="l">
              <a:lnSpc>
                <a:spcPct val="124499"/>
              </a:lnSpc>
            </a:pPr>
            <a:endParaRPr lang="en-US" sz="2200" b="0" i="0" u="none" strike="noStrike" spc="-100" dirty="0">
              <a:solidFill>
                <a:srgbClr val="0B2236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오염의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심각성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해양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생태계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파괴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미세플라스틱으로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건강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위협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경제적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손실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</a:p>
          <a:p>
            <a:pPr lvl="0" algn="l">
              <a:lnSpc>
                <a:spcPct val="124499"/>
              </a:lnSpc>
            </a:pPr>
            <a:endParaRPr lang="ko-KR" sz="2200" b="0" i="0" u="none" strike="noStrike" spc="-100" dirty="0">
              <a:solidFill>
                <a:srgbClr val="0B2236">
                  <a:alpha val="61176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124499"/>
              </a:lnSpc>
            </a:pP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환경부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유튜브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채널에서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영상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제공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환경의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의미와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중요성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문제의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현황과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방안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제시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D0A9358-C5C7-15D7-C59F-571894B2DFAE}"/>
              </a:ext>
            </a:extLst>
          </p:cNvPr>
          <p:cNvSpPr txBox="1"/>
          <p:nvPr/>
        </p:nvSpPr>
        <p:spPr>
          <a:xfrm>
            <a:off x="990600" y="2197100"/>
            <a:ext cx="38862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</a:t>
            </a:r>
            <a:r>
              <a:rPr lang="en-US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환경의</a:t>
            </a:r>
            <a:r>
              <a:rPr lang="en-US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3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날</a:t>
            </a:r>
            <a:endParaRPr lang="en-US" altLang="ko-KR" sz="43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43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올해의 주제는</a:t>
            </a:r>
            <a:r>
              <a:rPr lang="en-US" altLang="ko-KR" sz="43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sz="43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830ED66-FE63-8C73-D16E-7D6846D27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DAF207A6-0320-FBE0-87B8-3139352D6E3F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 환경의 날 소개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4744"/>
            <a:ext cx="4406900" cy="80402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104900"/>
            <a:ext cx="12166600" cy="876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1557000" y="1905000"/>
            <a:ext cx="5384800" cy="346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1557000" y="5600700"/>
            <a:ext cx="5384800" cy="368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943600" y="5600700"/>
            <a:ext cx="5384800" cy="368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5943600" y="1905000"/>
            <a:ext cx="5384800" cy="3467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64300" y="2387600"/>
            <a:ext cx="3911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0350"/>
              </a:lnSpc>
            </a:pP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생산량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5900" y="3022600"/>
            <a:ext cx="3822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연간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4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억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톤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이상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생산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- 36%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일회용으로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지속적인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추세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재활용률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1900" y="2057400"/>
            <a:ext cx="3606800" cy="289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오염의</a:t>
            </a:r>
            <a:r>
              <a:rPr lang="en-US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64300" y="6299200"/>
            <a:ext cx="3911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0350"/>
              </a:lnSpc>
            </a:pP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인체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건강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65900" y="6921500"/>
            <a:ext cx="3822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식품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체인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내분비계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물질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암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질병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가능성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장기적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건강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96800" y="2387600"/>
            <a:ext cx="3911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20350"/>
              </a:lnSpc>
            </a:pP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해양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생태계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09500" y="3022600"/>
            <a:ext cx="3822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해양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생물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서식지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파괴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미세플라스틱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심각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해양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생태계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균형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붕괴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해양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생물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다양성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위협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96800" y="6299200"/>
            <a:ext cx="3911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120350"/>
              </a:lnSpc>
            </a:pP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폐기물</a:t>
            </a:r>
            <a:r>
              <a:rPr lang="en-US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09500" y="6921500"/>
            <a:ext cx="3822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매립지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포화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상태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소각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유해물질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배출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부족</a:t>
            </a:r>
          </a:p>
          <a:p>
            <a:pPr lvl="0" algn="r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국가간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폐기물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</a:t>
            </a:r>
            <a:r>
              <a:rPr lang="en-US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0" y="4572000"/>
            <a:ext cx="1816100" cy="181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0" y="4838700"/>
            <a:ext cx="1346200" cy="1346200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DE46B0E9-F40C-7A34-AA13-20EEBF844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23" name="TextBox 5">
            <a:extLst>
              <a:ext uri="{FF2B5EF4-FFF2-40B4-BE49-F238E27FC236}">
                <a16:creationId xmlns:a16="http://schemas.microsoft.com/office/drawing/2014/main" id="{76F46FD4-01E7-59A1-7CAF-49BFA13001C3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미치는 영향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5" name="Picture 27">
            <a:extLst>
              <a:ext uri="{FF2B5EF4-FFF2-40B4-BE49-F238E27FC236}">
                <a16:creationId xmlns:a16="http://schemas.microsoft.com/office/drawing/2014/main" id="{D94A24FB-2C9D-AEE2-4253-47FE289FA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6159500"/>
            <a:ext cx="2743200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762000"/>
            <a:ext cx="12166600" cy="876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880100" y="1866900"/>
            <a:ext cx="11112500" cy="337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880100" y="5499100"/>
            <a:ext cx="11112500" cy="368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84744"/>
            <a:ext cx="4406900" cy="804025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31900" y="2057400"/>
            <a:ext cx="3606800" cy="289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한국의</a:t>
            </a:r>
            <a:r>
              <a:rPr lang="en-US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</a:t>
            </a:r>
            <a:r>
              <a:rPr lang="en-US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60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0000" y="2286000"/>
            <a:ext cx="570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연간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사용량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폐기물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900" y="2057400"/>
            <a:ext cx="4114800" cy="299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350000" y="6223000"/>
            <a:ext cx="570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시스템의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현황과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문제점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1400" y="5842000"/>
            <a:ext cx="4114800" cy="2997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350000" y="2844800"/>
            <a:ext cx="5702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소비량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약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980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톤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- 1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인당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사용량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OECD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국가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2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재활용률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약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30% (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재활용률은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더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낮음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일회용품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사용량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지속적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증가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0000" y="6781800"/>
            <a:ext cx="5702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분리수거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미흡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인프라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부족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제품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미성숙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종류별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재활용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어려움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DC80057-A0C0-9D86-CFCF-AC052C8DF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EE39286D-86BE-62F6-E80E-1747890719CD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미치는 영향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Picture 27">
            <a:extLst>
              <a:ext uri="{FF2B5EF4-FFF2-40B4-BE49-F238E27FC236}">
                <a16:creationId xmlns:a16="http://schemas.microsoft.com/office/drawing/2014/main" id="{C6385824-76DC-027E-E4F6-706E2C35D1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6159500"/>
            <a:ext cx="2743200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1638300"/>
            <a:ext cx="12166600" cy="788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880100" y="1866900"/>
            <a:ext cx="11112500" cy="716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638300"/>
            <a:ext cx="4406900" cy="7886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8200" y="2057400"/>
            <a:ext cx="434975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생태계에</a:t>
            </a:r>
            <a:endParaRPr lang="en-US" altLang="ko-KR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8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미치는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영향</a:t>
            </a:r>
            <a:endParaRPr lang="en-US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50000" y="2057400"/>
            <a:ext cx="570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해양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생물들의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섭취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50000" y="5994400"/>
            <a:ext cx="570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죽은</a:t>
            </a:r>
            <a:r>
              <a:rPr lang="en-US" sz="2400" b="0" i="0" u="none" strike="noStrike" spc="-10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바다거북</a:t>
            </a:r>
            <a:r>
              <a:rPr lang="en-US" sz="2400" b="0" i="0" u="none" strike="noStrike" spc="-10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1D56A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50000" y="2616200"/>
            <a:ext cx="5702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해양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생물들이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먹이로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오인하여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섭취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소화기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손상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영양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흡수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방해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플라스틱에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포함된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유해물질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체내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축적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먹이사슬을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통한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오염물질</a:t>
            </a:r>
            <a:r>
              <a:rPr lang="en-US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 dirty="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0000" y="6553200"/>
            <a:ext cx="57023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한국해양과학기술원</a:t>
            </a: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</a:t>
            </a: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사례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죽은</a:t>
            </a: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바다거북</a:t>
            </a: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부검</a:t>
            </a: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위장에서</a:t>
            </a: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다량의</a:t>
            </a: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발견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플라스틱으로</a:t>
            </a: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인한</a:t>
            </a: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폐사</a:t>
            </a:r>
            <a:r>
              <a:rPr lang="en-US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0B2236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93C4FF7-EFF2-E6BD-CB80-5AEFF0EEE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952" y="2111935"/>
            <a:ext cx="6019348" cy="64446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32A9A4-94FE-5424-4B84-F09FB20F7DF3}"/>
              </a:ext>
            </a:extLst>
          </p:cNvPr>
          <p:cNvSpPr txBox="1"/>
          <p:nvPr/>
        </p:nvSpPr>
        <p:spPr>
          <a:xfrm>
            <a:off x="13219482" y="9743209"/>
            <a:ext cx="4313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출처</a:t>
            </a:r>
            <a:r>
              <a:rPr lang="en-US" altLang="ko-KR" sz="1600" dirty="0"/>
              <a:t>: </a:t>
            </a:r>
            <a:r>
              <a:rPr lang="ko-KR" altLang="en-US" sz="1600" dirty="0"/>
              <a:t>한국해양과학기술원 블로그</a:t>
            </a:r>
            <a:endParaRPr lang="en-US" altLang="ko-KR" sz="1600" dirty="0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2DDB5C88-CA66-28C9-F3F7-1C3F8F92D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C44F2EFF-CA64-1CD1-634C-68E67D1AF176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미치는 영향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Picture 27">
            <a:extLst>
              <a:ext uri="{FF2B5EF4-FFF2-40B4-BE49-F238E27FC236}">
                <a16:creationId xmlns:a16="http://schemas.microsoft.com/office/drawing/2014/main" id="{CBB11B1C-D742-8AAD-8054-302A60878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0" y="6159500"/>
            <a:ext cx="2743200" cy="368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35544"/>
            <a:ext cx="4406900" cy="79894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535544"/>
            <a:ext cx="12166600" cy="79894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5905500" y="2667000"/>
            <a:ext cx="5410200" cy="659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1701800"/>
            <a:ext cx="5435600" cy="77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800" y="2984500"/>
            <a:ext cx="4673600" cy="2501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73800" y="6223000"/>
            <a:ext cx="5588000" cy="220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그물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포장재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등에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얽힘</a:t>
            </a:r>
          </a:p>
          <a:p>
            <a:pPr lvl="0" algn="l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이동과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섭식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활동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방해</a:t>
            </a:r>
          </a:p>
          <a:p>
            <a:pPr lvl="0" algn="l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상처와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감염으로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생존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위협</a:t>
            </a:r>
          </a:p>
          <a:p>
            <a:pPr lvl="0" algn="l">
              <a:lnSpc>
                <a:spcPct val="124499"/>
              </a:lnSpc>
            </a:pP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장기적인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개체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</a:t>
            </a:r>
            <a:r>
              <a:rPr lang="en-US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감소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11582400" y="2667000"/>
            <a:ext cx="5410200" cy="659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9700" y="1701800"/>
            <a:ext cx="5435600" cy="774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861800" y="6223000"/>
            <a:ext cx="6121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스코틀랜드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해양동물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 err="1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구조단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보고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그물에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얽혀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익사한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임신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고래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모체와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태아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모두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희생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개체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감소에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큰</a:t>
            </a:r>
            <a:r>
              <a:rPr lang="en-US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rgbClr val="000000">
                    <a:alpha val="61176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E517BF-1BEA-CB1E-37D9-33AA4C40A2AB}"/>
              </a:ext>
            </a:extLst>
          </p:cNvPr>
          <p:cNvSpPr txBox="1"/>
          <p:nvPr/>
        </p:nvSpPr>
        <p:spPr>
          <a:xfrm>
            <a:off x="13487400" y="9770646"/>
            <a:ext cx="4313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/>
              <a:t>출처</a:t>
            </a:r>
            <a:r>
              <a:rPr lang="en-US" altLang="ko-KR" sz="1600" dirty="0"/>
              <a:t>: </a:t>
            </a:r>
            <a:r>
              <a:rPr lang="ko-KR" altLang="en-US" sz="1600" b="0" i="0" dirty="0">
                <a:solidFill>
                  <a:srgbClr val="303038"/>
                </a:solidFill>
                <a:effectLst/>
                <a:latin typeface="HY견고딕" panose="02030600000101010101" pitchFamily="18" charset="-127"/>
              </a:rPr>
              <a:t>스코틀랜드 해양동물 </a:t>
            </a:r>
            <a:r>
              <a:rPr lang="ko-KR" altLang="en-US" sz="1600" b="0" i="0" dirty="0" err="1">
                <a:solidFill>
                  <a:srgbClr val="303038"/>
                </a:solidFill>
                <a:effectLst/>
                <a:latin typeface="HY견고딕" panose="02030600000101010101" pitchFamily="18" charset="-127"/>
              </a:rPr>
              <a:t>구조단</a:t>
            </a:r>
            <a:r>
              <a:rPr lang="en-US" altLang="ko-KR" sz="1600" b="0" i="0" dirty="0">
                <a:solidFill>
                  <a:srgbClr val="303038"/>
                </a:solidFill>
                <a:effectLst/>
                <a:latin typeface="HY견고딕" panose="02030600000101010101" pitchFamily="18" charset="-127"/>
              </a:rPr>
              <a:t>(SMASS)</a:t>
            </a:r>
            <a:endParaRPr lang="en-US" altLang="ko-KR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61DC646-AC68-D900-C64E-D13D0705A1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8321" y="2909749"/>
            <a:ext cx="4606779" cy="2678734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8CE0C2E2-AC57-2CDE-3B9E-8FACFDF6B814}"/>
              </a:ext>
            </a:extLst>
          </p:cNvPr>
          <p:cNvSpPr txBox="1"/>
          <p:nvPr/>
        </p:nvSpPr>
        <p:spPr>
          <a:xfrm>
            <a:off x="6345382" y="1891145"/>
            <a:ext cx="47244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해양</a:t>
            </a:r>
            <a:r>
              <a:rPr 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생물들의</a:t>
            </a:r>
            <a:r>
              <a:rPr 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</a:t>
            </a:r>
            <a:r>
              <a:rPr 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얽힘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968F142-AEBC-24DC-0730-2F3682AFDED2}"/>
              </a:ext>
            </a:extLst>
          </p:cNvPr>
          <p:cNvSpPr txBox="1"/>
          <p:nvPr/>
        </p:nvSpPr>
        <p:spPr>
          <a:xfrm>
            <a:off x="11944350" y="1835293"/>
            <a:ext cx="577215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임신</a:t>
            </a:r>
            <a:r>
              <a:rPr lang="en-US" altLang="ko-KR" sz="24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밍크고래</a:t>
            </a: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 </a:t>
            </a:r>
            <a:r>
              <a:rPr lang="ko-KR" altLang="en-US" sz="20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그물에</a:t>
            </a: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걸린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사례</a:t>
            </a: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1DA94897-2870-5FDE-11C8-69C06089A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20700"/>
            <a:ext cx="6400800" cy="774700"/>
          </a:xfrm>
          <a:prstGeom prst="rect">
            <a:avLst/>
          </a:prstGeom>
        </p:spPr>
      </p:pic>
      <p:sp>
        <p:nvSpPr>
          <p:cNvPr id="27" name="TextBox 5">
            <a:extLst>
              <a:ext uri="{FF2B5EF4-FFF2-40B4-BE49-F238E27FC236}">
                <a16:creationId xmlns:a16="http://schemas.microsoft.com/office/drawing/2014/main" id="{6EB26830-3FB6-6A99-B6CE-187FEB34660D}"/>
              </a:ext>
            </a:extLst>
          </p:cNvPr>
          <p:cNvSpPr txBox="1"/>
          <p:nvPr/>
        </p:nvSpPr>
        <p:spPr>
          <a:xfrm>
            <a:off x="1214582" y="710045"/>
            <a:ext cx="5563312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sz="2800" b="0" i="0" u="none" strike="noStrike" spc="-1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미치는 영향</a:t>
            </a:r>
            <a:endParaRPr lang="ko-KR" sz="2800" b="0" i="0" u="none" strike="noStrike" spc="-1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FC76ED70-B2EF-1AE8-8FA4-66D1A91B1480}"/>
              </a:ext>
            </a:extLst>
          </p:cNvPr>
          <p:cNvSpPr txBox="1"/>
          <p:nvPr/>
        </p:nvSpPr>
        <p:spPr>
          <a:xfrm>
            <a:off x="838200" y="2057400"/>
            <a:ext cx="434975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플라스틱 오염이 생태계에</a:t>
            </a:r>
            <a:endParaRPr lang="en-US" altLang="ko-KR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800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미치는</a:t>
            </a:r>
            <a:r>
              <a:rPr lang="ko-KR" altLang="en-US" sz="4800" b="0" i="0" u="none" strike="noStrike" spc="1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영향</a:t>
            </a:r>
            <a:endParaRPr lang="en-US" sz="4800" b="0" i="0" u="none" strike="noStrike" spc="1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9" name="Picture 27">
            <a:extLst>
              <a:ext uri="{FF2B5EF4-FFF2-40B4-BE49-F238E27FC236}">
                <a16:creationId xmlns:a16="http://schemas.microsoft.com/office/drawing/2014/main" id="{8D7A9DDC-D4DE-39F2-1600-BB3881D0B6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" y="6159500"/>
            <a:ext cx="2743200" cy="3683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1444</Words>
  <Application>Microsoft Office PowerPoint</Application>
  <PresentationFormat>사용자 지정</PresentationFormat>
  <Paragraphs>295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Wingdings</vt:lpstr>
      <vt:lpstr>Arial</vt:lpstr>
      <vt:lpstr>맑은 고딕</vt:lpstr>
      <vt:lpstr>HY견고딕</vt:lpstr>
      <vt:lpstr>Calibri</vt:lpstr>
      <vt:lpstr>SB AggroOTF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DICCE</dc:creator>
  <cp:lastModifiedBy>김현아</cp:lastModifiedBy>
  <cp:revision>11</cp:revision>
  <dcterms:created xsi:type="dcterms:W3CDTF">2006-08-16T00:00:00Z</dcterms:created>
  <dcterms:modified xsi:type="dcterms:W3CDTF">2025-05-27T04:30:34Z</dcterms:modified>
</cp:coreProperties>
</file>